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theme+xml" PartName="/ppt/theme/theme9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  <p:sldMasterId id="2147483652" r:id="rId5"/>
    <p:sldMasterId id="2147483654" r:id="rId6"/>
    <p:sldMasterId id="2147483656" r:id="rId7"/>
    <p:sldMasterId id="2147483658" r:id="rId8"/>
    <p:sldMasterId id="2147483660" r:id="rId9"/>
    <p:sldMasterId id="2147483662" r:id="rId10"/>
    <p:sldMasterId id="2147483664" r:id="rId11"/>
    <p:sldMasterId id="2147483666" r:id="rId12"/>
    <p:sldMasterId id="2147483668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</p:sldIdLst>
  <p:sldSz cy="6858000" cx="12192000"/>
  <p:notesSz cx="7559675" cy="10691800"/>
  <p:embeddedFontLst>
    <p:embeddedFont>
      <p:font typeface="Play"/>
      <p:regular r:id="rId36"/>
      <p:bold r:id="rId37"/>
    </p:embeddedFont>
    <p:embeddedFont>
      <p:font typeface="Abril Fatfac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is1nl2IlvD8OwWm1xy/rqaeoFX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6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1" Type="http://schemas.openxmlformats.org/officeDocument/2006/relationships/theme" Target="theme/theme1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15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11" Type="http://schemas.openxmlformats.org/officeDocument/2006/relationships/slideMaster" Target="slideMasters/slideMaster9.xml"/><Relationship Id="rId33" Type="http://schemas.openxmlformats.org/officeDocument/2006/relationships/slide" Target="slides/slide19.xml"/><Relationship Id="rId10" Type="http://schemas.openxmlformats.org/officeDocument/2006/relationships/slideMaster" Target="slideMasters/slideMaster8.xml"/><Relationship Id="rId32" Type="http://schemas.openxmlformats.org/officeDocument/2006/relationships/slide" Target="slides/slide18.xml"/><Relationship Id="rId13" Type="http://schemas.openxmlformats.org/officeDocument/2006/relationships/slideMaster" Target="slideMasters/slideMaster11.xml"/><Relationship Id="rId35" Type="http://schemas.openxmlformats.org/officeDocument/2006/relationships/slide" Target="slides/slide21.xml"/><Relationship Id="rId12" Type="http://schemas.openxmlformats.org/officeDocument/2006/relationships/slideMaster" Target="slideMasters/slideMaster10.xml"/><Relationship Id="rId34" Type="http://schemas.openxmlformats.org/officeDocument/2006/relationships/slide" Target="slides/slide20.xml"/><Relationship Id="rId15" Type="http://schemas.openxmlformats.org/officeDocument/2006/relationships/slide" Target="slides/slide1.xml"/><Relationship Id="rId37" Type="http://schemas.openxmlformats.org/officeDocument/2006/relationships/font" Target="fonts/Play-bold.fntdata"/><Relationship Id="rId14" Type="http://schemas.openxmlformats.org/officeDocument/2006/relationships/notesMaster" Target="notesMasters/notesMaster1.xml"/><Relationship Id="rId36" Type="http://schemas.openxmlformats.org/officeDocument/2006/relationships/font" Target="fonts/Play-regular.fntdata"/><Relationship Id="rId17" Type="http://schemas.openxmlformats.org/officeDocument/2006/relationships/slide" Target="slides/slide3.xml"/><Relationship Id="rId39" Type="http://customschemas.google.com/relationships/presentationmetadata" Target="metadata"/><Relationship Id="rId16" Type="http://schemas.openxmlformats.org/officeDocument/2006/relationships/slide" Target="slides/slide2.xml"/><Relationship Id="rId38" Type="http://schemas.openxmlformats.org/officeDocument/2006/relationships/font" Target="fonts/AbrilFatface-regular.fntdata"/><Relationship Id="rId19" Type="http://schemas.openxmlformats.org/officeDocument/2006/relationships/slide" Target="slides/slide5.xml"/><Relationship Id="rId18" Type="http://schemas.openxmlformats.org/officeDocument/2006/relationships/slide" Target="slides/slide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https://d.docs.live.net/E1455A3A1A780A10/Emotions%20in%20Motion%20--%20Prince%20Raj%20(2)_Pie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https://d.docs.live.net/E1455A3A1A780A10/Emotions%20in%20Motion%20--%20Prince%20Raj%20(2)_Pie.xlsx" TargetMode="External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https://d.docs.live.net/E1455A3A1A780A10/Emotions%20in%20Motion%20--%20Prince%20Raj%20(2)_Pi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FFFFFF"/>
            </a:solidFill>
          </c:spPr>
          <c:dPt>
            <c:idx val="0"/>
            <c:bubble3D val="0"/>
            <c:spPr>
              <a:solidFill>
                <a:srgbClr val="FCFA7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89-44B6-A877-F8FAA7833CC0}"/>
              </c:ext>
            </c:extLst>
          </c:dPt>
          <c:dPt>
            <c:idx val="1"/>
            <c:bubble3D val="0"/>
            <c:spPr>
              <a:solidFill>
                <a:srgbClr val="DE5B5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89-44B6-A877-F8FAA7833CC0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89-44B6-A877-F8FAA7833C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MingliU"/>
                    <a:ea typeface="PMingliU"/>
                    <a:cs typeface="PMingliU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Sheet1!$A$1:$A$3</c:f>
              <c:strCache>
                <c:ptCount val="3"/>
                <c:pt idx="0">
                  <c:v>Neutral</c:v>
                </c:pt>
                <c:pt idx="1">
                  <c:v>Bad</c:v>
                </c:pt>
                <c:pt idx="2">
                  <c:v> Good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47.6</c:v>
                </c:pt>
                <c:pt idx="1">
                  <c:v>14.6</c:v>
                </c:pt>
                <c:pt idx="2">
                  <c:v>37.799999999999997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89-44B6-A877-F8FAA7833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MingliU"/>
              <a:ea typeface="PMingliU"/>
              <a:cs typeface="PMingliU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4FF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F-4316-B1FE-B4EEB1F14FAB}"/>
              </c:ext>
            </c:extLst>
          </c:dPt>
          <c:dPt>
            <c:idx val="1"/>
            <c:invertIfNegative val="0"/>
            <c:bubble3D val="0"/>
            <c:spPr>
              <a:solidFill>
                <a:srgbClr val="45D6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94F-4316-B1FE-B4EEB1F14FAB}"/>
              </c:ext>
            </c:extLst>
          </c:dPt>
          <c:dPt>
            <c:idx val="2"/>
            <c:invertIfNegative val="0"/>
            <c:bubble3D val="0"/>
            <c:spPr>
              <a:solidFill>
                <a:srgbClr val="FF525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94F-4316-B1FE-B4EEB1F14FAB}"/>
              </c:ext>
            </c:extLst>
          </c:dPt>
          <c:cat>
            <c:strRef>
              <c:f>Sheet1!$A$1:$A$3</c:f>
              <c:strCache>
                <c:ptCount val="3"/>
                <c:pt idx="0">
                  <c:v>Neutral</c:v>
                </c:pt>
                <c:pt idx="1">
                  <c:v>Good</c:v>
                </c:pt>
                <c:pt idx="2">
                  <c:v>Bad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38119</c:v>
                </c:pt>
                <c:pt idx="1">
                  <c:v>38119</c:v>
                </c:pt>
                <c:pt idx="2">
                  <c:v>38119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4F-4316-B1FE-B4EEB1F14F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100"/>
        <c:axId val="2060334087"/>
        <c:axId val="2060336135"/>
      </c:barChart>
      <c:catAx>
        <c:axId val="2060334087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Mood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60336135"/>
        <c:crosses val="autoZero"/>
        <c:auto val="1"/>
        <c:lblAlgn val="ctr"/>
        <c:lblOffset val="100"/>
        <c:noMultiLvlLbl val="0"/>
      </c:catAx>
      <c:valAx>
        <c:axId val="2060336135"/>
        <c:scaling>
          <c:orientation val="minMax"/>
          <c:max val="40000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Arial"/>
                  <a:cs typeface="Arial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60334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4FF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51-4D66-886D-3AC5B3D44542}"/>
              </c:ext>
            </c:extLst>
          </c:dPt>
          <c:dPt>
            <c:idx val="1"/>
            <c:invertIfNegative val="0"/>
            <c:bubble3D val="0"/>
            <c:spPr>
              <a:solidFill>
                <a:srgbClr val="45D6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51-4D66-886D-3AC5B3D44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525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951-4D66-886D-3AC5B3D44542}"/>
              </c:ext>
            </c:extLst>
          </c:dPt>
          <c:cat>
            <c:strRef>
              <c:f>Sheet1!$A$1:$A$3</c:f>
              <c:strCache>
                <c:ptCount val="3"/>
                <c:pt idx="0">
                  <c:v>Neutral</c:v>
                </c:pt>
                <c:pt idx="1">
                  <c:v>Good</c:v>
                </c:pt>
                <c:pt idx="2">
                  <c:v>Bad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47649</c:v>
                </c:pt>
                <c:pt idx="1">
                  <c:v>37780</c:v>
                </c:pt>
                <c:pt idx="2">
                  <c:v>14571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951-4D66-886D-3AC5B3D44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100"/>
        <c:axId val="2060334087"/>
        <c:axId val="2060336135"/>
      </c:barChart>
      <c:catAx>
        <c:axId val="2060334087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Mood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60336135"/>
        <c:crosses val="autoZero"/>
        <c:auto val="1"/>
        <c:lblAlgn val="ctr"/>
        <c:lblOffset val="100"/>
        <c:noMultiLvlLbl val="0"/>
      </c:catAx>
      <c:valAx>
        <c:axId val="2060336135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Arial"/>
                  <a:cs typeface="Arial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60334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title"/>
          </p:nvPr>
        </p:nvSpPr>
        <p:spPr>
          <a:xfrm>
            <a:off x="640080" y="1371600"/>
            <a:ext cx="1089072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640080" y="2633400"/>
            <a:ext cx="1089072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3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1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1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41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3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3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43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640080" y="1371600"/>
            <a:ext cx="1089072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640080" y="2633400"/>
            <a:ext cx="1089072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5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7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9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31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640080" y="1371600"/>
            <a:ext cx="1089072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>
            <a:off x="640080" y="2633400"/>
            <a:ext cx="531432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2" type="body"/>
          </p:nvPr>
        </p:nvSpPr>
        <p:spPr>
          <a:xfrm>
            <a:off x="6220440" y="2633400"/>
            <a:ext cx="531432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3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5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35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/>
          <p:nvPr>
            <p:ph type="title"/>
          </p:nvPr>
        </p:nvSpPr>
        <p:spPr>
          <a:xfrm>
            <a:off x="640080" y="1371600"/>
            <a:ext cx="1089072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7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7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37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9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39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2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3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9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1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1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2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11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640080" y="1371600"/>
            <a:ext cx="6674760" cy="295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2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0"/>
          <p:cNvSpPr txBox="1"/>
          <p:nvPr>
            <p:ph type="title"/>
          </p:nvPr>
        </p:nvSpPr>
        <p:spPr>
          <a:xfrm>
            <a:off x="640080" y="1371600"/>
            <a:ext cx="3859200" cy="145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40"/>
          <p:cNvSpPr txBox="1"/>
          <p:nvPr>
            <p:ph idx="1" type="body"/>
          </p:nvPr>
        </p:nvSpPr>
        <p:spPr>
          <a:xfrm>
            <a:off x="4936680" y="1031040"/>
            <a:ext cx="6594120" cy="51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10" name="Google Shape;110;p40"/>
          <p:cNvSpPr txBox="1"/>
          <p:nvPr>
            <p:ph idx="2" type="body"/>
          </p:nvPr>
        </p:nvSpPr>
        <p:spPr>
          <a:xfrm>
            <a:off x="640080" y="2972160"/>
            <a:ext cx="3859200" cy="322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11" name="Google Shape;111;p40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12" name="Google Shape;112;p40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13" name="Google Shape;113;p40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2"/>
          <p:cNvSpPr txBox="1"/>
          <p:nvPr>
            <p:ph type="title"/>
          </p:nvPr>
        </p:nvSpPr>
        <p:spPr>
          <a:xfrm>
            <a:off x="640080" y="1371600"/>
            <a:ext cx="3859200" cy="145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Google Shape;120;p42"/>
          <p:cNvSpPr txBox="1"/>
          <p:nvPr>
            <p:ph idx="1" type="body"/>
          </p:nvPr>
        </p:nvSpPr>
        <p:spPr>
          <a:xfrm>
            <a:off x="4937760" y="1033200"/>
            <a:ext cx="6592320" cy="51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21" name="Google Shape;121;p42"/>
          <p:cNvSpPr txBox="1"/>
          <p:nvPr>
            <p:ph idx="2" type="body"/>
          </p:nvPr>
        </p:nvSpPr>
        <p:spPr>
          <a:xfrm>
            <a:off x="640080" y="2972160"/>
            <a:ext cx="3859200" cy="322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22" name="Google Shape;122;p42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23" name="Google Shape;123;p42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24" name="Google Shape;124;p42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640080" y="1371600"/>
            <a:ext cx="1089072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640080" y="2633400"/>
            <a:ext cx="1089072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640080" y="1371600"/>
            <a:ext cx="1089072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 rot="5400000">
            <a:off x="4302540" y="-1029060"/>
            <a:ext cx="3565800" cy="10890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2" name="Google Shape;32;p26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3" name="Google Shape;33;p26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" name="Google Shape;41;p28"/>
          <p:cNvSpPr txBox="1"/>
          <p:nvPr>
            <p:ph type="title"/>
          </p:nvPr>
        </p:nvSpPr>
        <p:spPr>
          <a:xfrm rot="5400000">
            <a:off x="7346700" y="2502540"/>
            <a:ext cx="5536440" cy="181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 rot="5400000">
            <a:off x="2077920" y="-797760"/>
            <a:ext cx="5536440" cy="841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44" name="Google Shape;44;p28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" name="Google Shape;52;p30"/>
          <p:cNvSpPr txBox="1"/>
          <p:nvPr>
            <p:ph type="title"/>
          </p:nvPr>
        </p:nvSpPr>
        <p:spPr>
          <a:xfrm>
            <a:off x="640080" y="1291320"/>
            <a:ext cx="9214560" cy="3159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30"/>
          <p:cNvSpPr txBox="1"/>
          <p:nvPr>
            <p:ph idx="1" type="body"/>
          </p:nvPr>
        </p:nvSpPr>
        <p:spPr>
          <a:xfrm>
            <a:off x="640080" y="5018400"/>
            <a:ext cx="7906680" cy="107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4" name="Google Shape;54;p30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5" name="Google Shape;55;p30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6" name="Google Shape;56;p30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640080" y="1371600"/>
            <a:ext cx="1089072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32"/>
          <p:cNvSpPr txBox="1"/>
          <p:nvPr>
            <p:ph idx="1" type="body"/>
          </p:nvPr>
        </p:nvSpPr>
        <p:spPr>
          <a:xfrm>
            <a:off x="640080" y="2633400"/>
            <a:ext cx="521172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64" name="Google Shape;64;p32"/>
          <p:cNvSpPr txBox="1"/>
          <p:nvPr>
            <p:ph idx="2" type="body"/>
          </p:nvPr>
        </p:nvSpPr>
        <p:spPr>
          <a:xfrm>
            <a:off x="6319080" y="2633400"/>
            <a:ext cx="521172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/>
          <p:nvPr>
            <p:ph type="title"/>
          </p:nvPr>
        </p:nvSpPr>
        <p:spPr>
          <a:xfrm>
            <a:off x="640080" y="1371600"/>
            <a:ext cx="10890720" cy="93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34"/>
          <p:cNvSpPr txBox="1"/>
          <p:nvPr>
            <p:ph idx="1" type="body"/>
          </p:nvPr>
        </p:nvSpPr>
        <p:spPr>
          <a:xfrm>
            <a:off x="640080" y="2311200"/>
            <a:ext cx="5211720" cy="695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78" name="Google Shape;78;p34"/>
          <p:cNvSpPr txBox="1"/>
          <p:nvPr>
            <p:ph idx="2" type="body"/>
          </p:nvPr>
        </p:nvSpPr>
        <p:spPr>
          <a:xfrm>
            <a:off x="640080" y="3006720"/>
            <a:ext cx="5211720" cy="319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79" name="Google Shape;79;p34"/>
          <p:cNvSpPr txBox="1"/>
          <p:nvPr>
            <p:ph idx="3" type="body"/>
          </p:nvPr>
        </p:nvSpPr>
        <p:spPr>
          <a:xfrm>
            <a:off x="6319080" y="2311200"/>
            <a:ext cx="5211720" cy="695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80" name="Google Shape;80;p34"/>
          <p:cNvSpPr txBox="1"/>
          <p:nvPr>
            <p:ph idx="4" type="body"/>
          </p:nvPr>
        </p:nvSpPr>
        <p:spPr>
          <a:xfrm>
            <a:off x="6319080" y="3006720"/>
            <a:ext cx="5211720" cy="319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/>
          <p:nvPr>
            <p:ph type="title"/>
          </p:nvPr>
        </p:nvSpPr>
        <p:spPr>
          <a:xfrm>
            <a:off x="640080" y="1371600"/>
            <a:ext cx="1089072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36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91" name="Google Shape;91;p36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92" name="Google Shape;92;p36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0" name="Google Shape;100;p38"/>
          <p:cNvSpPr txBox="1"/>
          <p:nvPr>
            <p:ph idx="10" type="dt"/>
          </p:nvPr>
        </p:nvSpPr>
        <p:spPr>
          <a:xfrm>
            <a:off x="640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01" name="Google Shape;101;p38"/>
          <p:cNvSpPr txBox="1"/>
          <p:nvPr>
            <p:ph idx="11" type="ftr"/>
          </p:nvPr>
        </p:nvSpPr>
        <p:spPr>
          <a:xfrm>
            <a:off x="6767640" y="6356520"/>
            <a:ext cx="40399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02" name="Google Shape;102;p38"/>
          <p:cNvSpPr txBox="1"/>
          <p:nvPr>
            <p:ph idx="12" type="sldNum"/>
          </p:nvPr>
        </p:nvSpPr>
        <p:spPr>
          <a:xfrm>
            <a:off x="10807920" y="6356520"/>
            <a:ext cx="722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900"/>
              <a:buFont typeface="Play"/>
              <a:buNone/>
              <a:defRPr b="1" sz="900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hyperlink" Target="https://github.com/Prince5104/Capstone_Project-PG_certificate_in_Data_Science_and_AI-ML_-October_2024-_IIT_ROORKEE.git" TargetMode="External"/><Relationship Id="rId5" Type="http://schemas.openxmlformats.org/officeDocument/2006/relationships/hyperlink" Target="http://www.linkedin.com/in/prince-raj-tech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chart" Target="../charts/char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"/>
          <p:cNvCxnSpPr/>
          <p:nvPr/>
        </p:nvCxnSpPr>
        <p:spPr>
          <a:xfrm>
            <a:off x="713160" y="1030680"/>
            <a:ext cx="979200" cy="360"/>
          </a:xfrm>
          <a:prstGeom prst="straightConnector1">
            <a:avLst/>
          </a:prstGeom>
          <a:noFill/>
          <a:ln cap="flat" cmpd="sng" w="76200">
            <a:solidFill>
              <a:srgbClr val="1973E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4" name="Google Shape;134;p1"/>
          <p:cNvGrpSpPr/>
          <p:nvPr/>
        </p:nvGrpSpPr>
        <p:grpSpPr>
          <a:xfrm>
            <a:off x="713160" y="0"/>
            <a:ext cx="11474879" cy="6596776"/>
            <a:chOff x="713160" y="0"/>
            <a:chExt cx="11474879" cy="6596776"/>
          </a:xfrm>
        </p:grpSpPr>
        <p:sp>
          <p:nvSpPr>
            <p:cNvPr id="135" name="Google Shape;135;p1"/>
            <p:cNvSpPr/>
            <p:nvPr/>
          </p:nvSpPr>
          <p:spPr>
            <a:xfrm>
              <a:off x="9568214" y="5704224"/>
              <a:ext cx="2619825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Prince Raj</a:t>
              </a:r>
              <a:endPara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August  2025</a:t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blue and black logo&#10;&#10;AI-generated content may be incorrect." id="136" name="Google Shape;13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38880" y="4341090"/>
              <a:ext cx="1385257" cy="1365464"/>
            </a:xfrm>
            <a:prstGeom prst="rect">
              <a:avLst/>
            </a:prstGeom>
            <a:noFill/>
            <a:ln>
              <a:noFill/>
            </a:ln>
            <a:effectLst>
              <a:outerShdw blurRad="291960" rotWithShape="0" algn="tl" dir="2700000" dist="139498">
                <a:srgbClr val="333333">
                  <a:alpha val="64705"/>
                </a:srgbClr>
              </a:outerShdw>
            </a:effectLst>
          </p:spPr>
        </p:pic>
        <p:pic>
          <p:nvPicPr>
            <p:cNvPr descr="A circular logo with text and symbols&#10;&#10;AI-generated content may be incorrect." id="137" name="Google Shape;13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3160" y="0"/>
              <a:ext cx="1849680" cy="18496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>
            <p:ph type="title"/>
          </p:nvPr>
        </p:nvSpPr>
        <p:spPr>
          <a:xfrm>
            <a:off x="293716" y="94950"/>
            <a:ext cx="5655600" cy="720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Model 1 – Random Forest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2" name="Google Shape;282;p10"/>
          <p:cNvSpPr txBox="1"/>
          <p:nvPr>
            <p:ph idx="1" type="body"/>
          </p:nvPr>
        </p:nvSpPr>
        <p:spPr>
          <a:xfrm>
            <a:off x="640080" y="1366920"/>
            <a:ext cx="9039960" cy="1782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8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rPr>
              <a:t>First, I trained a Random Forest to get quick, interpretable results.</a:t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088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rPr>
              <a:t>Accuracy: 72.4%</a:t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088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rPr>
              <a:t>Best at predicting Neutral /  Good   mood</a:t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283" name="Google Shape;283;p10"/>
          <p:cNvGrpSpPr/>
          <p:nvPr/>
        </p:nvGrpSpPr>
        <p:grpSpPr>
          <a:xfrm>
            <a:off x="1621876" y="3149601"/>
            <a:ext cx="10320260" cy="3421299"/>
            <a:chOff x="1621876" y="3149601"/>
            <a:chExt cx="10320260" cy="3421299"/>
          </a:xfrm>
        </p:grpSpPr>
        <p:pic>
          <p:nvPicPr>
            <p:cNvPr descr="A screenshot of a graph" id="284" name="Google Shape;284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49616" y="3401460"/>
              <a:ext cx="6392520" cy="3169440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 dist="139700">
                <a:srgbClr val="EA4301">
                  <a:alpha val="69803"/>
                </a:srgbClr>
              </a:outerShdw>
            </a:effectLst>
          </p:spPr>
        </p:pic>
        <p:sp>
          <p:nvSpPr>
            <p:cNvPr id="285" name="Google Shape;285;p10"/>
            <p:cNvSpPr/>
            <p:nvPr/>
          </p:nvSpPr>
          <p:spPr>
            <a:xfrm>
              <a:off x="1621876" y="4282250"/>
              <a:ext cx="3796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Classification Report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Back with solid fill" id="286" name="Google Shape;286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080000">
              <a:off x="4201379" y="3332936"/>
              <a:ext cx="1329801" cy="9043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1A9">
            <a:alpha val="62745"/>
          </a:srgbClr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 txBox="1"/>
          <p:nvPr>
            <p:ph type="title"/>
          </p:nvPr>
        </p:nvSpPr>
        <p:spPr>
          <a:xfrm>
            <a:off x="323405" y="128966"/>
            <a:ext cx="5456880" cy="679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Model 1 – Random Forest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292" name="Google Shape;292;p11"/>
          <p:cNvGrpSpPr/>
          <p:nvPr/>
        </p:nvGrpSpPr>
        <p:grpSpPr>
          <a:xfrm>
            <a:off x="324845" y="1442880"/>
            <a:ext cx="11576074" cy="4630019"/>
            <a:chOff x="324845" y="1442880"/>
            <a:chExt cx="11576074" cy="4630019"/>
          </a:xfrm>
        </p:grpSpPr>
        <p:pic>
          <p:nvPicPr>
            <p:cNvPr id="293" name="Google Shape;293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4845" y="2202899"/>
              <a:ext cx="5163120" cy="3869640"/>
            </a:xfrm>
            <a:prstGeom prst="rect">
              <a:avLst/>
            </a:prstGeom>
            <a:noFill/>
            <a:ln>
              <a:noFill/>
            </a:ln>
            <a:effectLst>
              <a:outerShdw blurRad="279400" rotWithShape="0" algn="tl" dir="2700000" dist="127000">
                <a:srgbClr val="EA4301">
                  <a:alpha val="64705"/>
                </a:srgbClr>
              </a:outerShdw>
            </a:effectLst>
          </p:spPr>
        </p:pic>
        <p:pic>
          <p:nvPicPr>
            <p:cNvPr descr="A graph with blue bars&#10;&#10;AI-generated content may be incorrect." id="294" name="Google Shape;294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95919" y="2199659"/>
              <a:ext cx="5805000" cy="3873240"/>
            </a:xfrm>
            <a:prstGeom prst="rect">
              <a:avLst/>
            </a:prstGeom>
            <a:noFill/>
            <a:ln>
              <a:noFill/>
            </a:ln>
            <a:effectLst>
              <a:outerShdw blurRad="279400" rotWithShape="0" algn="tl" dir="2700000" dist="127000">
                <a:srgbClr val="EA4301">
                  <a:alpha val="64705"/>
                </a:srgbClr>
              </a:outerShdw>
            </a:effectLst>
          </p:spPr>
        </p:pic>
        <p:sp>
          <p:nvSpPr>
            <p:cNvPr id="295" name="Google Shape;295;p11"/>
            <p:cNvSpPr/>
            <p:nvPr/>
          </p:nvSpPr>
          <p:spPr>
            <a:xfrm>
              <a:off x="1118160" y="1442880"/>
              <a:ext cx="3859920" cy="456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Confusion Matrix – RF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7243920" y="1444680"/>
              <a:ext cx="3710520" cy="456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Top 10 Features – RF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 txBox="1"/>
          <p:nvPr>
            <p:ph type="title"/>
          </p:nvPr>
        </p:nvSpPr>
        <p:spPr>
          <a:xfrm>
            <a:off x="323404" y="75310"/>
            <a:ext cx="544788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Model 2 – XGBoost</a:t>
            </a:r>
            <a:endParaRPr b="0" sz="3200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2" name="Google Shape;302;p12"/>
          <p:cNvSpPr txBox="1"/>
          <p:nvPr>
            <p:ph idx="1" type="body"/>
          </p:nvPr>
        </p:nvSpPr>
        <p:spPr>
          <a:xfrm>
            <a:off x="640080" y="1475640"/>
            <a:ext cx="9821880" cy="188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4944"/>
          </a:bodyPr>
          <a:lstStyle/>
          <a:p>
            <a:pPr indent="-228636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6999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lt1"/>
                </a:solidFill>
                <a:latin typeface="PMingLiU-ExtB"/>
                <a:ea typeface="PMingLiU-ExtB"/>
                <a:cs typeface="PMingLiU-ExtB"/>
                <a:sym typeface="PMingLiU-ExtB"/>
              </a:rPr>
              <a:t>Then I trained XGBoost — A smarter learner with better interaction capture.</a:t>
            </a:r>
            <a:endParaRPr b="0" i="0" sz="2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36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86999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lt1"/>
                </a:solidFill>
                <a:latin typeface="PMingLiU-ExtB"/>
                <a:ea typeface="PMingLiU-ExtB"/>
                <a:cs typeface="PMingLiU-ExtB"/>
                <a:sym typeface="PMingLiU-ExtB"/>
              </a:rPr>
              <a:t>Accuracy: 74.1%</a:t>
            </a:r>
            <a:endParaRPr b="0" i="0" sz="2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36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86999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lt1"/>
                </a:solidFill>
                <a:latin typeface="PMingLiU-ExtB"/>
                <a:ea typeface="PMingLiU-ExtB"/>
                <a:cs typeface="PMingLiU-ExtB"/>
                <a:sym typeface="PMingLiU-ExtB"/>
              </a:rPr>
              <a:t>Best at predicting Bad mood</a:t>
            </a:r>
            <a:endParaRPr b="0" i="0" sz="2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03" name="Google Shape;303;p12"/>
          <p:cNvGrpSpPr/>
          <p:nvPr/>
        </p:nvGrpSpPr>
        <p:grpSpPr>
          <a:xfrm>
            <a:off x="1545050" y="3499560"/>
            <a:ext cx="9717910" cy="2710800"/>
            <a:chOff x="1545050" y="3499560"/>
            <a:chExt cx="9717910" cy="2710800"/>
          </a:xfrm>
        </p:grpSpPr>
        <p:pic>
          <p:nvPicPr>
            <p:cNvPr descr="A screenshot of a graph" id="304" name="Google Shape;30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22520" y="3499560"/>
              <a:ext cx="6040440" cy="2710800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>
                <a:srgbClr val="FFFFFF">
                  <a:alpha val="69803"/>
                </a:srgbClr>
              </a:outerShdw>
            </a:effectLst>
          </p:spPr>
        </p:pic>
        <p:sp>
          <p:nvSpPr>
            <p:cNvPr id="305" name="Google Shape;305;p12"/>
            <p:cNvSpPr/>
            <p:nvPr/>
          </p:nvSpPr>
          <p:spPr>
            <a:xfrm>
              <a:off x="1545050" y="4173450"/>
              <a:ext cx="3677400" cy="7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rPr>
                <a:t>Classification Report</a:t>
              </a:r>
              <a:endParaRPr b="0" sz="2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Back with solid fill" id="306" name="Google Shape;30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20000">
            <a:off x="3733625" y="3265600"/>
            <a:ext cx="1438560" cy="91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>
            <p:ph type="title"/>
          </p:nvPr>
        </p:nvSpPr>
        <p:spPr>
          <a:xfrm>
            <a:off x="313509" y="184175"/>
            <a:ext cx="424044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Model 2 – XGBoost</a:t>
            </a:r>
            <a:endParaRPr b="0" sz="3200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12" name="Google Shape;312;p13"/>
          <p:cNvGrpSpPr/>
          <p:nvPr/>
        </p:nvGrpSpPr>
        <p:grpSpPr>
          <a:xfrm>
            <a:off x="511320" y="650277"/>
            <a:ext cx="11159160" cy="5698318"/>
            <a:chOff x="511320" y="650277"/>
            <a:chExt cx="11159160" cy="5698318"/>
          </a:xfrm>
        </p:grpSpPr>
        <p:sp>
          <p:nvSpPr>
            <p:cNvPr id="313" name="Google Shape;313;p13"/>
            <p:cNvSpPr/>
            <p:nvPr/>
          </p:nvSpPr>
          <p:spPr>
            <a:xfrm>
              <a:off x="511320" y="1125040"/>
              <a:ext cx="4561920" cy="731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rPr>
                <a:t>Confusion Matrix </a:t>
              </a:r>
              <a:endParaRPr b="0" sz="2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6036475" y="650277"/>
              <a:ext cx="5452500" cy="38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 strike="noStrike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rPr>
                <a:t>Feature Contributions (Top 10 – SHAP summary)</a:t>
              </a:r>
              <a:endParaRPr b="0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6360" y="1864120"/>
              <a:ext cx="4997160" cy="3740400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 dist="101600">
                <a:srgbClr val="F5F2F9"/>
              </a:outerShdw>
            </a:effectLst>
          </p:spPr>
        </p:pic>
        <p:pic>
          <p:nvPicPr>
            <p:cNvPr descr="A graph with different colored bars" id="316" name="Google Shape;316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33240" y="1227720"/>
              <a:ext cx="5637240" cy="3745800"/>
            </a:xfrm>
            <a:prstGeom prst="rect">
              <a:avLst/>
            </a:prstGeom>
            <a:noFill/>
            <a:ln>
              <a:noFill/>
            </a:ln>
            <a:effectLst>
              <a:outerShdw blurRad="317500" rotWithShape="0" algn="tl" dist="165100">
                <a:srgbClr val="F2F2F2">
                  <a:alpha val="69803"/>
                </a:srgbClr>
              </a:outerShdw>
            </a:effectLst>
          </p:spPr>
        </p:pic>
        <p:sp>
          <p:nvSpPr>
            <p:cNvPr id="317" name="Google Shape;317;p13"/>
            <p:cNvSpPr/>
            <p:nvPr/>
          </p:nvSpPr>
          <p:spPr>
            <a:xfrm>
              <a:off x="511320" y="5763820"/>
              <a:ext cx="49971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3080" lvl="0" marL="34308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Char char="•"/>
              </a:pPr>
              <a:r>
                <a:rPr b="1" lang="en-US" sz="16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XGBoost showed slightly better sensitivity to 'Bad' mood than Random Forest. </a:t>
              </a:r>
              <a:endParaRPr b="0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6033240" y="5107060"/>
              <a:ext cx="5211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840" lvl="0" marL="2858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•"/>
              </a:pPr>
              <a:r>
                <a:rPr b="1" lang="en-US" sz="1400" strike="noStrike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rPr>
                <a:t>SHAP reveals 'Mood Before', 'Duration', and 'Gender' as key signals.</a:t>
              </a:r>
              <a:endPara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8000"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/>
          <p:nvPr>
            <p:ph type="title"/>
          </p:nvPr>
        </p:nvSpPr>
        <p:spPr>
          <a:xfrm>
            <a:off x="283820" y="124262"/>
            <a:ext cx="696168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Model 3 – Deep Neural Network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4" name="Google Shape;324;p14"/>
          <p:cNvSpPr txBox="1"/>
          <p:nvPr>
            <p:ph idx="1" type="body"/>
          </p:nvPr>
        </p:nvSpPr>
        <p:spPr>
          <a:xfrm>
            <a:off x="365100" y="1167578"/>
            <a:ext cx="4652870" cy="3538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8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rPr>
              <a:t>Finally, I trained a DNN using batch normalization, dropout, and early stopping.</a:t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088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rPr>
              <a:t>Accuracy: 74.2%</a:t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088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rPr>
              <a:t>More consistent across all mood classes</a:t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25" name="Google Shape;325;p14"/>
          <p:cNvGrpSpPr/>
          <p:nvPr/>
        </p:nvGrpSpPr>
        <p:grpSpPr>
          <a:xfrm>
            <a:off x="5933030" y="1167578"/>
            <a:ext cx="5588410" cy="5071484"/>
            <a:chOff x="5933030" y="1167578"/>
            <a:chExt cx="5588410" cy="5071484"/>
          </a:xfrm>
        </p:grpSpPr>
        <p:pic>
          <p:nvPicPr>
            <p:cNvPr descr="A screenshot of a computer" id="326" name="Google Shape;326;p14"/>
            <p:cNvPicPr preferRelativeResize="0"/>
            <p:nvPr/>
          </p:nvPicPr>
          <p:blipFill rotWithShape="1">
            <a:blip r:embed="rId4">
              <a:alphaModFix/>
            </a:blip>
            <a:srcRect b="0" l="-44" r="-342" t="0"/>
            <a:stretch/>
          </p:blipFill>
          <p:spPr>
            <a:xfrm>
              <a:off x="5933440" y="1167578"/>
              <a:ext cx="5516880" cy="4236920"/>
            </a:xfrm>
            <a:prstGeom prst="rect">
              <a:avLst/>
            </a:prstGeom>
            <a:noFill/>
            <a:ln>
              <a:noFill/>
            </a:ln>
            <a:effectLst>
              <a:outerShdw blurRad="291960" rotWithShape="0" algn="tl" dir="2700000" dist="139498">
                <a:srgbClr val="333333">
                  <a:alpha val="64705"/>
                </a:srgbClr>
              </a:outerShdw>
            </a:effectLst>
          </p:spPr>
        </p:pic>
        <p:sp>
          <p:nvSpPr>
            <p:cNvPr id="327" name="Google Shape;327;p14"/>
            <p:cNvSpPr/>
            <p:nvPr/>
          </p:nvSpPr>
          <p:spPr>
            <a:xfrm>
              <a:off x="5933030" y="5592731"/>
              <a:ext cx="55884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DNN with 126K trainable parameters across 5 dense layers and regularization components.</a:t>
              </a:r>
              <a:endParaRPr b="1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8000"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/>
          <p:nvPr>
            <p:ph type="title"/>
          </p:nvPr>
        </p:nvSpPr>
        <p:spPr>
          <a:xfrm>
            <a:off x="293716" y="130558"/>
            <a:ext cx="6799680" cy="806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Model 3 – Deep Neural Network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t/>
            </a:r>
            <a:endParaRPr b="0" sz="40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33" name="Google Shape;333;p15"/>
          <p:cNvGrpSpPr/>
          <p:nvPr/>
        </p:nvGrpSpPr>
        <p:grpSpPr>
          <a:xfrm>
            <a:off x="588291" y="1316160"/>
            <a:ext cx="11069229" cy="5003388"/>
            <a:chOff x="588291" y="1316160"/>
            <a:chExt cx="11069229" cy="5003388"/>
          </a:xfrm>
        </p:grpSpPr>
        <p:pic>
          <p:nvPicPr>
            <p:cNvPr id="334" name="Google Shape;334;p15"/>
            <p:cNvPicPr preferRelativeResize="0"/>
            <p:nvPr/>
          </p:nvPicPr>
          <p:blipFill rotWithShape="1">
            <a:blip r:embed="rId4">
              <a:alphaModFix/>
            </a:blip>
            <a:srcRect b="0" l="0" r="49984" t="0"/>
            <a:stretch/>
          </p:blipFill>
          <p:spPr>
            <a:xfrm>
              <a:off x="588291" y="1316160"/>
              <a:ext cx="5335200" cy="4442760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 dist="139700">
                <a:srgbClr val="FFF8BA">
                  <a:alpha val="69803"/>
                </a:srgbClr>
              </a:outerShdw>
            </a:effectLst>
          </p:spPr>
        </p:pic>
        <p:pic>
          <p:nvPicPr>
            <p:cNvPr id="335" name="Google Shape;335;p15"/>
            <p:cNvPicPr preferRelativeResize="0"/>
            <p:nvPr/>
          </p:nvPicPr>
          <p:blipFill rotWithShape="1">
            <a:blip r:embed="rId4">
              <a:alphaModFix/>
            </a:blip>
            <a:srcRect b="-220" l="49163" r="92" t="220"/>
            <a:stretch/>
          </p:blipFill>
          <p:spPr>
            <a:xfrm>
              <a:off x="6191331" y="1316160"/>
              <a:ext cx="5412960" cy="4442760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 dist="165100">
                <a:srgbClr val="74E5CB">
                  <a:alpha val="69803"/>
                </a:srgbClr>
              </a:outerShdw>
            </a:effectLst>
          </p:spPr>
        </p:pic>
        <p:sp>
          <p:nvSpPr>
            <p:cNvPr id="336" name="Google Shape;336;p15"/>
            <p:cNvSpPr txBox="1"/>
            <p:nvPr/>
          </p:nvSpPr>
          <p:spPr>
            <a:xfrm>
              <a:off x="588291" y="5950216"/>
              <a:ext cx="110692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Model showed stable training with minor variance in validation performance across epochs.</a:t>
              </a:r>
              <a:endParaRPr sz="1800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58000"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/>
          <p:nvPr>
            <p:ph type="title"/>
          </p:nvPr>
        </p:nvSpPr>
        <p:spPr>
          <a:xfrm>
            <a:off x="264029" y="144415"/>
            <a:ext cx="7234920" cy="897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Model 3 – Deep Neural Network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42" name="Google Shape;342;p16"/>
          <p:cNvGrpSpPr/>
          <p:nvPr/>
        </p:nvGrpSpPr>
        <p:grpSpPr>
          <a:xfrm>
            <a:off x="452213" y="1248338"/>
            <a:ext cx="11242387" cy="4694012"/>
            <a:chOff x="452213" y="1248338"/>
            <a:chExt cx="11242387" cy="4694012"/>
          </a:xfrm>
        </p:grpSpPr>
        <p:pic>
          <p:nvPicPr>
            <p:cNvPr descr="A screenshot of a graph&#10;&#10;AI-generated content may be incorrect." id="343" name="Google Shape;343;p16"/>
            <p:cNvPicPr preferRelativeResize="0"/>
            <p:nvPr/>
          </p:nvPicPr>
          <p:blipFill rotWithShape="1">
            <a:blip r:embed="rId4">
              <a:alphaModFix/>
            </a:blip>
            <a:srcRect b="321" l="0" r="0" t="-512"/>
            <a:stretch/>
          </p:blipFill>
          <p:spPr>
            <a:xfrm>
              <a:off x="452213" y="1916469"/>
              <a:ext cx="5342040" cy="2326640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 dir="2700000" dist="355600">
                <a:srgbClr val="FFF8BA">
                  <a:alpha val="51764"/>
                </a:srgbClr>
              </a:outerShdw>
            </a:effectLst>
          </p:spPr>
        </p:pic>
        <p:pic>
          <p:nvPicPr>
            <p:cNvPr descr="A diagram of a confusion matrix" id="344" name="Google Shape;34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0760" y="1916469"/>
              <a:ext cx="5343840" cy="4025880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 dir="2040000" dist="177800">
                <a:srgbClr val="74E5CB">
                  <a:alpha val="69803"/>
                </a:srgbClr>
              </a:outerShdw>
            </a:effectLst>
          </p:spPr>
        </p:pic>
        <p:sp>
          <p:nvSpPr>
            <p:cNvPr id="345" name="Google Shape;345;p16"/>
            <p:cNvSpPr/>
            <p:nvPr/>
          </p:nvSpPr>
          <p:spPr>
            <a:xfrm>
              <a:off x="452227" y="1248338"/>
              <a:ext cx="3771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Classification Report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6350743" y="1248340"/>
              <a:ext cx="293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Confusion Matrix</a:t>
              </a:r>
              <a:endParaRPr b="1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"/>
          <p:cNvSpPr txBox="1"/>
          <p:nvPr>
            <p:ph type="title"/>
          </p:nvPr>
        </p:nvSpPr>
        <p:spPr>
          <a:xfrm>
            <a:off x="293716" y="124622"/>
            <a:ext cx="711036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Model Comparison &amp; Summary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52" name="Google Shape;352;p17"/>
          <p:cNvGrpSpPr/>
          <p:nvPr/>
        </p:nvGrpSpPr>
        <p:grpSpPr>
          <a:xfrm>
            <a:off x="296956" y="962522"/>
            <a:ext cx="11445444" cy="5135060"/>
            <a:chOff x="296956" y="962522"/>
            <a:chExt cx="11445444" cy="5135060"/>
          </a:xfrm>
        </p:grpSpPr>
        <p:sp>
          <p:nvSpPr>
            <p:cNvPr id="353" name="Google Shape;353;p17"/>
            <p:cNvSpPr/>
            <p:nvPr/>
          </p:nvSpPr>
          <p:spPr>
            <a:xfrm>
              <a:off x="296956" y="962522"/>
              <a:ext cx="6916644" cy="341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1" lang="en-US" sz="24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All three models performed well — with DNN slightly ahead in overall accuracy.</a:t>
              </a:r>
              <a:endParaRPr b="0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1" lang="en-US" sz="24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Random Forest: ~72.4%</a:t>
              </a:r>
              <a:endParaRPr b="0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1" lang="en-US" sz="24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XGBoost: ~74%</a:t>
              </a:r>
              <a:endParaRPr b="0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1" lang="en-US" sz="24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DNN: ~74.2%</a:t>
              </a:r>
              <a:endParaRPr b="0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graph of different colored bars" id="354" name="Google Shape;35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86640" y="2226142"/>
              <a:ext cx="7655760" cy="3871440"/>
            </a:xfrm>
            <a:prstGeom prst="rect">
              <a:avLst/>
            </a:prstGeom>
            <a:noFill/>
            <a:ln>
              <a:noFill/>
            </a:ln>
            <a:effectLst>
              <a:outerShdw blurRad="317500" rotWithShape="0" algn="tl" dist="241300">
                <a:srgbClr val="EA4301">
                  <a:alpha val="69803"/>
                </a:srgbClr>
              </a:outerShdw>
            </a:effec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55000"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"/>
          <p:cNvSpPr txBox="1"/>
          <p:nvPr>
            <p:ph type="title"/>
          </p:nvPr>
        </p:nvSpPr>
        <p:spPr>
          <a:xfrm>
            <a:off x="270000" y="0"/>
            <a:ext cx="401436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Final Takeaways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360" name="Google Shape;360;p18"/>
          <p:cNvGrpSpPr/>
          <p:nvPr/>
        </p:nvGrpSpPr>
        <p:grpSpPr>
          <a:xfrm>
            <a:off x="3054889" y="389700"/>
            <a:ext cx="6234620" cy="6234620"/>
            <a:chOff x="2394489" y="0"/>
            <a:chExt cx="6234620" cy="6234620"/>
          </a:xfrm>
        </p:grpSpPr>
        <p:sp>
          <p:nvSpPr>
            <p:cNvPr id="361" name="Google Shape;361;p18"/>
            <p:cNvSpPr/>
            <p:nvPr/>
          </p:nvSpPr>
          <p:spPr>
            <a:xfrm>
              <a:off x="2394489" y="0"/>
              <a:ext cx="6234620" cy="6234620"/>
            </a:xfrm>
            <a:prstGeom prst="quadArrow">
              <a:avLst>
                <a:gd fmla="val 2000" name="adj1"/>
                <a:gd fmla="val 4000" name="adj2"/>
                <a:gd fmla="val 5000" name="adj3"/>
              </a:avLst>
            </a:prstGeom>
            <a:solidFill>
              <a:srgbClr val="CBEB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2799740" y="405250"/>
              <a:ext cx="2493848" cy="2493848"/>
            </a:xfrm>
            <a:prstGeom prst="roundRect">
              <a:avLst>
                <a:gd fmla="val 16667" name="adj"/>
              </a:avLst>
            </a:prstGeom>
            <a:solidFill>
              <a:srgbClr val="22C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 txBox="1"/>
            <p:nvPr/>
          </p:nvSpPr>
          <p:spPr>
            <a:xfrm>
              <a:off x="2921480" y="526990"/>
              <a:ext cx="2250368" cy="2250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49"/>
                <a:buFont typeface="Arial"/>
                <a:buNone/>
              </a:pPr>
              <a:r>
                <a:rPr b="1" lang="en-US" sz="25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Mood </a:t>
              </a:r>
              <a:r>
                <a:rPr b="1" i="1" lang="en-US" sz="25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is</a:t>
              </a:r>
              <a:r>
                <a:rPr b="1" lang="en-US" sz="25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 predictable — using activity + emotional </a:t>
              </a:r>
              <a:r>
                <a:rPr b="1" lang="en-US" sz="2500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signals</a:t>
              </a:r>
              <a:endParaRPr sz="2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5709686" y="389688"/>
              <a:ext cx="2493848" cy="2493848"/>
            </a:xfrm>
            <a:prstGeom prst="roundRect">
              <a:avLst>
                <a:gd fmla="val 16667" name="adj"/>
              </a:avLst>
            </a:prstGeom>
            <a:solidFill>
              <a:srgbClr val="BE8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 txBox="1"/>
            <p:nvPr/>
          </p:nvSpPr>
          <p:spPr>
            <a:xfrm>
              <a:off x="5831426" y="511428"/>
              <a:ext cx="2250368" cy="2250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PMingLiU-ExtB"/>
                <a:buNone/>
              </a:pPr>
              <a:r>
                <a:rPr b="1" lang="en-US" sz="2500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DNN</a:t>
              </a:r>
              <a:r>
                <a:rPr b="1" lang="en-US" sz="25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 gave best </a:t>
              </a:r>
              <a:r>
                <a:rPr b="1" lang="en-US" sz="2500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generalization</a:t>
              </a:r>
              <a:endParaRPr b="1" sz="2500">
                <a:solidFill>
                  <a:schemeClr val="lt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2799740" y="3335521"/>
              <a:ext cx="2493848" cy="2493848"/>
            </a:xfrm>
            <a:prstGeom prst="roundRect">
              <a:avLst>
                <a:gd fmla="val 16667" name="adj"/>
              </a:avLst>
            </a:prstGeom>
            <a:solidFill>
              <a:srgbClr val="FE7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8"/>
            <p:cNvSpPr txBox="1"/>
            <p:nvPr/>
          </p:nvSpPr>
          <p:spPr>
            <a:xfrm>
              <a:off x="2921480" y="3457261"/>
              <a:ext cx="2250368" cy="2250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PMingLiU-ExtB"/>
                <a:buNone/>
              </a:pPr>
              <a:r>
                <a:rPr b="1" lang="en-US" sz="2500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SHAP</a:t>
              </a:r>
              <a:r>
                <a:rPr b="1" lang="en-US" sz="25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 added transparency and </a:t>
              </a:r>
              <a:r>
                <a:rPr b="1" lang="en-US" sz="2500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trust</a:t>
              </a:r>
              <a:endParaRPr b="1" sz="2500">
                <a:solidFill>
                  <a:schemeClr val="lt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5730011" y="3335521"/>
              <a:ext cx="2493848" cy="2493848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 txBox="1"/>
            <p:nvPr/>
          </p:nvSpPr>
          <p:spPr>
            <a:xfrm>
              <a:off x="5851751" y="3457261"/>
              <a:ext cx="2250368" cy="2250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PMingLiU-ExtB"/>
                <a:buNone/>
              </a:pPr>
              <a:r>
                <a:rPr b="1" lang="en-US" sz="2500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SMOTE</a:t>
              </a:r>
              <a:r>
                <a:rPr b="1" lang="en-US" sz="25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 made results more fair across mood classes</a:t>
              </a:r>
              <a:endParaRPr b="0" sz="2500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73924" y="124638"/>
            <a:ext cx="410184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Future Vision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5" name="Google Shape;375;p19"/>
          <p:cNvSpPr txBox="1"/>
          <p:nvPr>
            <p:ph idx="1" type="body"/>
          </p:nvPr>
        </p:nvSpPr>
        <p:spPr>
          <a:xfrm>
            <a:off x="716080" y="1739920"/>
            <a:ext cx="6318720" cy="18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441"/>
          </a:bodyPr>
          <a:lstStyle/>
          <a:p>
            <a:pPr indent="-228632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6999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lt1"/>
                </a:solidFill>
                <a:latin typeface="PMingLiU-ExtB"/>
                <a:ea typeface="PMingLiU-ExtB"/>
                <a:cs typeface="PMingLiU-ExtB"/>
                <a:sym typeface="PMingLiU-ExtB"/>
              </a:rPr>
              <a:t>Predict energy + stress along with mood</a:t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32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86999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lt1"/>
                </a:solidFill>
                <a:latin typeface="PMingLiU-ExtB"/>
                <a:ea typeface="PMingLiU-ExtB"/>
                <a:cs typeface="PMingLiU-ExtB"/>
                <a:sym typeface="PMingLiU-ExtB"/>
              </a:rPr>
              <a:t>Be embedded into wearables or wellness apps</a:t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32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ct val="86999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lt1"/>
                </a:solidFill>
                <a:latin typeface="PMingLiU-ExtB"/>
                <a:ea typeface="PMingLiU-ExtB"/>
                <a:cs typeface="PMingLiU-ExtB"/>
                <a:sym typeface="PMingLiU-ExtB"/>
              </a:rPr>
              <a:t>Adapt to real-time mood shifts using LSTM</a:t>
            </a:r>
            <a:endParaRPr b="0" i="0" sz="2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643320" y="1119520"/>
            <a:ext cx="5808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lt1"/>
                </a:solidFill>
                <a:latin typeface="PMingLiU-ExtB"/>
                <a:ea typeface="PMingLiU-ExtB"/>
                <a:cs typeface="PMingLiU-ExtB"/>
                <a:sym typeface="PMingLiU-ExtB"/>
              </a:rPr>
              <a:t>In future versions, this engine could: </a:t>
            </a:r>
            <a:endParaRPr b="0" sz="2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19"/>
          <p:cNvGrpSpPr/>
          <p:nvPr/>
        </p:nvGrpSpPr>
        <p:grpSpPr>
          <a:xfrm>
            <a:off x="812200" y="3198490"/>
            <a:ext cx="6126480" cy="2539989"/>
            <a:chOff x="0" y="48890"/>
            <a:chExt cx="6126480" cy="2539989"/>
          </a:xfrm>
        </p:grpSpPr>
        <p:sp>
          <p:nvSpPr>
            <p:cNvPr id="378" name="Google Shape;378;p19"/>
            <p:cNvSpPr/>
            <p:nvPr/>
          </p:nvSpPr>
          <p:spPr>
            <a:xfrm>
              <a:off x="0" y="48890"/>
              <a:ext cx="6126480" cy="2238831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9EB7F3"/>
                </a:gs>
                <a:gs pos="50000">
                  <a:srgbClr val="8FABF1"/>
                </a:gs>
                <a:gs pos="100000">
                  <a:srgbClr val="7B9EF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105741" y="1856504"/>
              <a:ext cx="4649747" cy="73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9"/>
            <p:cNvSpPr txBox="1"/>
            <p:nvPr/>
          </p:nvSpPr>
          <p:spPr>
            <a:xfrm>
              <a:off x="105741" y="1856504"/>
              <a:ext cx="4649747" cy="73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2225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PMingLiU-ExtB"/>
                <a:buChar char="•"/>
              </a:pPr>
              <a:r>
                <a:rPr b="1" i="0" lang="en-US" sz="2300" u="none" cap="none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“Hey, you’ve been low all morning. Want to stretch or take a walk?”</a:t>
              </a:r>
              <a:endPara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225585" y="614816"/>
              <a:ext cx="5019645" cy="1119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9"/>
            <p:cNvSpPr txBox="1"/>
            <p:nvPr/>
          </p:nvSpPr>
          <p:spPr>
            <a:xfrm>
              <a:off x="225585" y="614816"/>
              <a:ext cx="5019645" cy="1119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4950" lIns="0" spcFirstLastPara="1" rIns="0" wrap="square" tIns="314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PMingLiU-ExtB"/>
                <a:buNone/>
              </a:pPr>
              <a:r>
                <a:rPr b="1" lang="en-US" sz="27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Imagine your smartwatch saying: </a:t>
              </a:r>
              <a:endParaRPr sz="2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type="title"/>
          </p:nvPr>
        </p:nvSpPr>
        <p:spPr>
          <a:xfrm>
            <a:off x="358866" y="1815"/>
            <a:ext cx="4150649" cy="109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>
                <a:latin typeface="PMingLiU"/>
                <a:ea typeface="PMingLiU"/>
                <a:cs typeface="PMingLiU"/>
                <a:sym typeface="PMingLiU"/>
              </a:rPr>
              <a:t>Table of Contents</a:t>
            </a:r>
            <a:endParaRPr/>
          </a:p>
        </p:txBody>
      </p:sp>
      <p:grpSp>
        <p:nvGrpSpPr>
          <p:cNvPr id="143" name="Google Shape;143;p2"/>
          <p:cNvGrpSpPr/>
          <p:nvPr/>
        </p:nvGrpSpPr>
        <p:grpSpPr>
          <a:xfrm>
            <a:off x="356250" y="1089892"/>
            <a:ext cx="11065125" cy="5946783"/>
            <a:chOff x="356250" y="1089892"/>
            <a:chExt cx="11065125" cy="5946783"/>
          </a:xfrm>
        </p:grpSpPr>
        <p:sp>
          <p:nvSpPr>
            <p:cNvPr id="144" name="Google Shape;144;p2"/>
            <p:cNvSpPr txBox="1"/>
            <p:nvPr/>
          </p:nvSpPr>
          <p:spPr>
            <a:xfrm>
              <a:off x="356250" y="1095175"/>
              <a:ext cx="5992800" cy="59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The Story Begins: Why This Project Matters</a:t>
              </a:r>
              <a:endParaRPr/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What This Project Aims to Do</a:t>
              </a:r>
              <a:endParaRPr/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The Dataset – Fit-Life Simulation</a:t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Project Pipeline</a:t>
              </a:r>
              <a:endParaRPr/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SMOTE Handling</a:t>
              </a:r>
              <a:endParaRPr/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Feature Engineering</a:t>
              </a:r>
              <a:endParaRPr/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Model 1 – Random Forest</a:t>
              </a:r>
              <a:endParaRPr/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3302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3302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3302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</p:txBody>
        </p:sp>
        <p:sp>
          <p:nvSpPr>
            <p:cNvPr id="145" name="Google Shape;145;p2"/>
            <p:cNvSpPr txBox="1"/>
            <p:nvPr/>
          </p:nvSpPr>
          <p:spPr>
            <a:xfrm>
              <a:off x="6502875" y="1089892"/>
              <a:ext cx="4918500" cy="46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Model  2 -   XGBoost</a:t>
              </a:r>
              <a:endParaRPr/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Model 3 – Deep Neural Network</a:t>
              </a:r>
              <a:endParaRPr b="0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Model Comparison &amp; Summary</a:t>
              </a:r>
              <a:endParaRPr b="0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Final Takeaways</a:t>
              </a:r>
              <a:endParaRPr b="0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Future Vision</a:t>
              </a:r>
              <a:endParaRPr b="0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GitHub &amp; Contact</a:t>
              </a:r>
              <a:endParaRPr b="0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Char char="•"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Thank You</a:t>
              </a:r>
              <a:endParaRPr b="0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-158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обычный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54000"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"/>
          <p:cNvSpPr txBox="1"/>
          <p:nvPr>
            <p:ph type="title"/>
          </p:nvPr>
        </p:nvSpPr>
        <p:spPr>
          <a:xfrm>
            <a:off x="303613" y="94934"/>
            <a:ext cx="426024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GitHub &amp; Contact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8" name="Google Shape;388;p20"/>
          <p:cNvSpPr txBox="1"/>
          <p:nvPr>
            <p:ph idx="1" type="body"/>
          </p:nvPr>
        </p:nvSpPr>
        <p:spPr>
          <a:xfrm>
            <a:off x="640080" y="1366920"/>
            <a:ext cx="8624520" cy="43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Arial"/>
              <a:buChar char="•"/>
            </a:pPr>
            <a:r>
              <a:rPr b="1" i="0" lang="en-US" sz="3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rPr>
              <a:t>Project Notebook, Graphs, and Code:</a:t>
            </a:r>
            <a:endParaRPr b="0" i="0" sz="3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000000"/>
                </a:solidFill>
                <a:latin typeface="PMingLiU-ExtB"/>
                <a:ea typeface="PMingLiU-ExtB"/>
                <a:cs typeface="PMingLiU-ExtB"/>
                <a:sym typeface="PMingLiU-ExtB"/>
              </a:rPr>
              <a:t>🔗</a:t>
            </a:r>
            <a:r>
              <a:rPr b="1" i="0" lang="en-US" sz="3000" u="sng" cap="none" strike="noStrike">
                <a:solidFill>
                  <a:schemeClr val="accent1"/>
                </a:solidFill>
                <a:latin typeface="PMingLiU-ExtB"/>
                <a:ea typeface="PMingLiU-ExtB"/>
                <a:cs typeface="PMingLiU-ExtB"/>
                <a:sym typeface="PMingLiU-Ext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 GitHub​</a:t>
            </a:r>
            <a:endParaRPr b="0" i="0" sz="3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Arial"/>
              <a:buChar char="•"/>
            </a:pPr>
            <a:r>
              <a:rPr b="1" i="0" lang="en-US" sz="3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rPr>
              <a:t>Connect with me:</a:t>
            </a:r>
            <a:endParaRPr b="0" i="0" sz="3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Arial"/>
              <a:buChar char="•"/>
            </a:pPr>
            <a:r>
              <a:rPr b="1" i="0" lang="en-US" sz="3000" u="none" cap="none" strike="noStrike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rPr>
              <a:t>🔗 </a:t>
            </a:r>
            <a:r>
              <a:rPr b="1" i="0" lang="en-US" sz="3000" u="sng" cap="none" strike="noStrike">
                <a:solidFill>
                  <a:schemeClr val="accent1"/>
                </a:solidFill>
                <a:latin typeface="PMingLiU-ExtB"/>
                <a:ea typeface="PMingLiU-ExtB"/>
                <a:cs typeface="PMingLiU-ExtB"/>
                <a:sym typeface="PMingLiU-Ext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LinkedIn​</a:t>
            </a:r>
            <a:endParaRPr b="0" i="0" sz="3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"/>
          <p:cNvSpPr txBox="1"/>
          <p:nvPr>
            <p:ph type="title"/>
          </p:nvPr>
        </p:nvSpPr>
        <p:spPr>
          <a:xfrm>
            <a:off x="3628800" y="352440"/>
            <a:ext cx="4933080" cy="137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bril Fatface"/>
              <a:buNone/>
            </a:pPr>
            <a:r>
              <a:rPr b="1" lang="en-US" sz="5400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</a:t>
            </a:r>
            <a:endParaRPr b="0" sz="54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4" name="Google Shape;394;p21"/>
          <p:cNvSpPr/>
          <p:nvPr/>
        </p:nvSpPr>
        <p:spPr>
          <a:xfrm>
            <a:off x="666320" y="5649960"/>
            <a:ext cx="106873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Let's build AI that not only understands emotions — but truly cares.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80000"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type="title"/>
          </p:nvPr>
        </p:nvSpPr>
        <p:spPr>
          <a:xfrm>
            <a:off x="297720" y="108322"/>
            <a:ext cx="5440739" cy="1101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The Story Begins: Why This Project Matters</a:t>
            </a:r>
            <a:endParaRPr b="0" sz="3200" strike="noStrike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297720" y="2649960"/>
            <a:ext cx="10438560" cy="408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strike="noStrike">
              <a:solidFill>
                <a:schemeClr val="dk1"/>
              </a:solidFill>
              <a:latin typeface="PMingLiU-ExtB"/>
              <a:ea typeface="PMingLiU-ExtB"/>
              <a:cs typeface="PMingLiU-ExtB"/>
              <a:sym typeface="PMingLiU-ExtB"/>
            </a:endParaRPr>
          </a:p>
        </p:txBody>
      </p:sp>
      <p:grpSp>
        <p:nvGrpSpPr>
          <p:cNvPr id="152" name="Google Shape;152;p3"/>
          <p:cNvGrpSpPr/>
          <p:nvPr/>
        </p:nvGrpSpPr>
        <p:grpSpPr>
          <a:xfrm>
            <a:off x="357097" y="1559689"/>
            <a:ext cx="7086600" cy="4688922"/>
            <a:chOff x="297720" y="1332078"/>
            <a:chExt cx="7086600" cy="4688922"/>
          </a:xfrm>
        </p:grpSpPr>
        <p:sp>
          <p:nvSpPr>
            <p:cNvPr id="153" name="Google Shape;153;p3"/>
            <p:cNvSpPr/>
            <p:nvPr/>
          </p:nvSpPr>
          <p:spPr>
            <a:xfrm>
              <a:off x="297720" y="1332078"/>
              <a:ext cx="7038000" cy="778680"/>
            </a:xfrm>
            <a:custGeom>
              <a:rect b="b" l="l" r="r" t="t"/>
              <a:pathLst>
                <a:path extrusionOk="0" h="779219" w="7038426">
                  <a:moveTo>
                    <a:pt x="0" y="129872"/>
                  </a:moveTo>
                  <a:cubicBezTo>
                    <a:pt x="0" y="58146"/>
                    <a:pt x="58146" y="0"/>
                    <a:pt x="129872" y="0"/>
                  </a:cubicBezTo>
                  <a:lnTo>
                    <a:pt x="6908554" y="0"/>
                  </a:lnTo>
                  <a:cubicBezTo>
                    <a:pt x="6980280" y="0"/>
                    <a:pt x="7038426" y="58146"/>
                    <a:pt x="7038426" y="129872"/>
                  </a:cubicBezTo>
                  <a:lnTo>
                    <a:pt x="7038426" y="649347"/>
                  </a:lnTo>
                  <a:cubicBezTo>
                    <a:pt x="7038426" y="721073"/>
                    <a:pt x="6980280" y="779219"/>
                    <a:pt x="6908554" y="779219"/>
                  </a:cubicBezTo>
                  <a:lnTo>
                    <a:pt x="129872" y="779219"/>
                  </a:lnTo>
                  <a:cubicBezTo>
                    <a:pt x="58146" y="779219"/>
                    <a:pt x="0" y="721073"/>
                    <a:pt x="0" y="649347"/>
                  </a:cubicBezTo>
                  <a:lnTo>
                    <a:pt x="0" y="129872"/>
                  </a:lnTo>
                  <a:close/>
                </a:path>
              </a:pathLst>
            </a:custGeom>
            <a:solidFill>
              <a:srgbClr val="25C8A2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6550" lIns="106550" spcFirstLastPara="1" rIns="106550" wrap="square" tIns="106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“We interact with technology daily. But what if tech could interact with our emotions?”</a:t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97720" y="2650320"/>
              <a:ext cx="7086600" cy="778680"/>
            </a:xfrm>
            <a:custGeom>
              <a:rect b="b" l="l" r="r" t="t"/>
              <a:pathLst>
                <a:path extrusionOk="0" h="779219" w="7038426">
                  <a:moveTo>
                    <a:pt x="0" y="129872"/>
                  </a:moveTo>
                  <a:cubicBezTo>
                    <a:pt x="0" y="58146"/>
                    <a:pt x="58146" y="0"/>
                    <a:pt x="129872" y="0"/>
                  </a:cubicBezTo>
                  <a:lnTo>
                    <a:pt x="6908554" y="0"/>
                  </a:lnTo>
                  <a:cubicBezTo>
                    <a:pt x="6980280" y="0"/>
                    <a:pt x="7038426" y="58146"/>
                    <a:pt x="7038426" y="129872"/>
                  </a:cubicBezTo>
                  <a:lnTo>
                    <a:pt x="7038426" y="649347"/>
                  </a:lnTo>
                  <a:cubicBezTo>
                    <a:pt x="7038426" y="721073"/>
                    <a:pt x="6980280" y="779219"/>
                    <a:pt x="6908554" y="779219"/>
                  </a:cubicBezTo>
                  <a:lnTo>
                    <a:pt x="129872" y="779219"/>
                  </a:lnTo>
                  <a:cubicBezTo>
                    <a:pt x="58146" y="779219"/>
                    <a:pt x="0" y="721073"/>
                    <a:pt x="0" y="649347"/>
                  </a:cubicBezTo>
                  <a:lnTo>
                    <a:pt x="0" y="129872"/>
                  </a:lnTo>
                  <a:close/>
                </a:path>
              </a:pathLst>
            </a:custGeom>
            <a:solidFill>
              <a:srgbClr val="4395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6550" lIns="106550" spcFirstLastPara="1" rIns="106550" wrap="square" tIns="106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Every day, we go through different moods – joy, stress, fatigue, excitement. But what if our digital world could </a:t>
              </a:r>
              <a:r>
                <a:rPr b="1" i="1" lang="en-US" sz="18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sense</a:t>
              </a:r>
              <a:r>
                <a:rPr b="1" lang="en-US" sz="18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 those changes?</a:t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97720" y="4005000"/>
              <a:ext cx="7038000" cy="778680"/>
            </a:xfrm>
            <a:custGeom>
              <a:rect b="b" l="l" r="r" t="t"/>
              <a:pathLst>
                <a:path extrusionOk="0" h="779219" w="7038426">
                  <a:moveTo>
                    <a:pt x="0" y="129872"/>
                  </a:moveTo>
                  <a:cubicBezTo>
                    <a:pt x="0" y="58146"/>
                    <a:pt x="58146" y="0"/>
                    <a:pt x="129872" y="0"/>
                  </a:cubicBezTo>
                  <a:lnTo>
                    <a:pt x="6908554" y="0"/>
                  </a:lnTo>
                  <a:cubicBezTo>
                    <a:pt x="6980280" y="0"/>
                    <a:pt x="7038426" y="58146"/>
                    <a:pt x="7038426" y="129872"/>
                  </a:cubicBezTo>
                  <a:lnTo>
                    <a:pt x="7038426" y="649347"/>
                  </a:lnTo>
                  <a:cubicBezTo>
                    <a:pt x="7038426" y="721073"/>
                    <a:pt x="6980280" y="779219"/>
                    <a:pt x="6908554" y="779219"/>
                  </a:cubicBezTo>
                  <a:lnTo>
                    <a:pt x="129872" y="779219"/>
                  </a:lnTo>
                  <a:cubicBezTo>
                    <a:pt x="58146" y="779219"/>
                    <a:pt x="0" y="721073"/>
                    <a:pt x="0" y="649347"/>
                  </a:cubicBezTo>
                  <a:lnTo>
                    <a:pt x="0" y="129872"/>
                  </a:lnTo>
                  <a:close/>
                </a:path>
              </a:pathLst>
            </a:custGeom>
            <a:solidFill>
              <a:srgbClr val="726AC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6550" lIns="106550" spcFirstLastPara="1" rIns="106550" wrap="square" tIns="106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I imagined a world where your smart device understands how you feel — and nudges you toward better habits.</a:t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97720" y="5242320"/>
              <a:ext cx="7038000" cy="778680"/>
            </a:xfrm>
            <a:custGeom>
              <a:rect b="b" l="l" r="r" t="t"/>
              <a:pathLst>
                <a:path extrusionOk="0" h="779219" w="7038426">
                  <a:moveTo>
                    <a:pt x="0" y="129872"/>
                  </a:moveTo>
                  <a:cubicBezTo>
                    <a:pt x="0" y="58146"/>
                    <a:pt x="58146" y="0"/>
                    <a:pt x="129872" y="0"/>
                  </a:cubicBezTo>
                  <a:lnTo>
                    <a:pt x="6908554" y="0"/>
                  </a:lnTo>
                  <a:cubicBezTo>
                    <a:pt x="6980280" y="0"/>
                    <a:pt x="7038426" y="58146"/>
                    <a:pt x="7038426" y="129872"/>
                  </a:cubicBezTo>
                  <a:lnTo>
                    <a:pt x="7038426" y="649347"/>
                  </a:lnTo>
                  <a:cubicBezTo>
                    <a:pt x="7038426" y="721073"/>
                    <a:pt x="6980280" y="779219"/>
                    <a:pt x="6908554" y="779219"/>
                  </a:cubicBezTo>
                  <a:lnTo>
                    <a:pt x="129872" y="779219"/>
                  </a:lnTo>
                  <a:cubicBezTo>
                    <a:pt x="58146" y="779219"/>
                    <a:pt x="0" y="721073"/>
                    <a:pt x="0" y="649347"/>
                  </a:cubicBezTo>
                  <a:lnTo>
                    <a:pt x="0" y="129872"/>
                  </a:lnTo>
                  <a:close/>
                </a:path>
              </a:pathLst>
            </a:custGeom>
            <a:solidFill>
              <a:srgbClr val="BF8ED1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06550" lIns="106550" spcFirstLastPara="1" rIns="106550" wrap="square" tIns="106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chemeClr val="lt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That’s how this project was born: To explore if machines can learn to understand human mood through daily behavior.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43000"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/>
          <p:nvPr/>
        </p:nvSpPr>
        <p:spPr>
          <a:xfrm>
            <a:off x="0" y="0"/>
            <a:ext cx="12192120" cy="6629040"/>
          </a:xfrm>
          <a:prstGeom prst="rect">
            <a:avLst/>
          </a:prstGeom>
          <a:blipFill rotWithShape="1">
            <a:blip r:embed="rId3">
              <a:alphaModFix amt="43000"/>
            </a:blip>
            <a:stretch>
              <a:fillRect b="-8997" l="0" r="0" t="-8997"/>
            </a:stretch>
          </a:blip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2" name="Google Shape;162;p4"/>
          <p:cNvSpPr txBox="1"/>
          <p:nvPr>
            <p:ph type="title"/>
          </p:nvPr>
        </p:nvSpPr>
        <p:spPr>
          <a:xfrm>
            <a:off x="275001" y="0"/>
            <a:ext cx="685216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What</a:t>
            </a: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 This Project Aims to 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4"/>
          <p:cNvSpPr/>
          <p:nvPr/>
        </p:nvSpPr>
        <p:spPr>
          <a:xfrm rot="504000">
            <a:off x="3636360" y="1550880"/>
            <a:ext cx="4802040" cy="4075560"/>
          </a:xfrm>
          <a:custGeom>
            <a:rect b="b" l="l" r="r" t="t"/>
            <a:pathLst>
              <a:path extrusionOk="0" h="120000" w="120000">
                <a:moveTo>
                  <a:pt x="110466" y="77554"/>
                </a:moveTo>
                <a:lnTo>
                  <a:pt x="110466" y="77554"/>
                </a:lnTo>
                <a:cubicBezTo>
                  <a:pt x="104601" y="93700"/>
                  <a:pt x="91041" y="106020"/>
                  <a:pt x="74153" y="110548"/>
                </a:cubicBezTo>
                <a:cubicBezTo>
                  <a:pt x="57264" y="115076"/>
                  <a:pt x="39180" y="111239"/>
                  <a:pt x="25724" y="100273"/>
                </a:cubicBezTo>
                <a:lnTo>
                  <a:pt x="20714" y="104363"/>
                </a:lnTo>
                <a:lnTo>
                  <a:pt x="22897" y="90286"/>
                </a:lnTo>
                <a:lnTo>
                  <a:pt x="39244" y="89238"/>
                </a:lnTo>
                <a:lnTo>
                  <a:pt x="34308" y="93267"/>
                </a:lnTo>
                <a:cubicBezTo>
                  <a:pt x="45418" y="100762"/>
                  <a:pt x="59636" y="102979"/>
                  <a:pt x="72748" y="99260"/>
                </a:cubicBezTo>
                <a:cubicBezTo>
                  <a:pt x="85860" y="95541"/>
                  <a:pt x="96362" y="86313"/>
                  <a:pt x="101141" y="74310"/>
                </a:cubicBezTo>
                <a:close/>
              </a:path>
            </a:pathLst>
          </a:custGeom>
          <a:solidFill>
            <a:srgbClr val="25C8A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64" name="Google Shape;164;p4"/>
          <p:cNvGrpSpPr/>
          <p:nvPr/>
        </p:nvGrpSpPr>
        <p:grpSpPr>
          <a:xfrm>
            <a:off x="535403" y="2048760"/>
            <a:ext cx="11168917" cy="2159640"/>
            <a:chOff x="535403" y="2048760"/>
            <a:chExt cx="11168917" cy="2159640"/>
          </a:xfrm>
        </p:grpSpPr>
        <p:sp>
          <p:nvSpPr>
            <p:cNvPr id="165" name="Google Shape;165;p4"/>
            <p:cNvSpPr/>
            <p:nvPr/>
          </p:nvSpPr>
          <p:spPr>
            <a:xfrm>
              <a:off x="535403" y="2048760"/>
              <a:ext cx="4437720" cy="2159640"/>
            </a:xfrm>
            <a:custGeom>
              <a:rect b="b" l="l" r="r" t="t"/>
              <a:pathLst>
                <a:path extrusionOk="0" h="2736171" w="4162895">
                  <a:moveTo>
                    <a:pt x="0" y="0"/>
                  </a:moveTo>
                  <a:lnTo>
                    <a:pt x="4162895" y="0"/>
                  </a:lnTo>
                  <a:lnTo>
                    <a:pt x="4162895" y="2736171"/>
                  </a:lnTo>
                  <a:lnTo>
                    <a:pt x="0" y="273617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35625" lIns="35625" spcFirstLastPara="1" rIns="35625" wrap="square" tIns="356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I built a machine learning system that classifies human mood into Bad, Neutral, or Good using activity patterns and emotional signals like stress, energy, and intensity.</a:t>
              </a:r>
              <a:endParaRPr b="0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7555680" y="2048760"/>
              <a:ext cx="4148640" cy="2159640"/>
            </a:xfrm>
            <a:custGeom>
              <a:rect b="b" l="l" r="r" t="t"/>
              <a:pathLst>
                <a:path extrusionOk="0" h="2248529" w="3468875">
                  <a:moveTo>
                    <a:pt x="0" y="0"/>
                  </a:moveTo>
                  <a:lnTo>
                    <a:pt x="3468875" y="0"/>
                  </a:lnTo>
                  <a:lnTo>
                    <a:pt x="3468875" y="2248529"/>
                  </a:lnTo>
                  <a:lnTo>
                    <a:pt x="0" y="22485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33100" lIns="33100" spcFirstLastPara="1" rIns="33100" wrap="square" tIns="331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The vision: A future where mood-aware AI supports wellness, mental health, and productivity. Embed mood intelligence into smart devices, apps, wearables.</a:t>
              </a:r>
              <a:endParaRPr b="0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4"/>
          <p:cNvSpPr/>
          <p:nvPr/>
        </p:nvSpPr>
        <p:spPr>
          <a:xfrm rot="681600">
            <a:off x="3700800" y="437400"/>
            <a:ext cx="4906080" cy="4659840"/>
          </a:xfrm>
          <a:custGeom>
            <a:rect b="b" l="l" r="r" t="t"/>
            <a:pathLst>
              <a:path extrusionOk="0" h="120000" w="120000">
                <a:moveTo>
                  <a:pt x="11262" y="39857"/>
                </a:moveTo>
                <a:lnTo>
                  <a:pt x="11262" y="39857"/>
                </a:lnTo>
                <a:cubicBezTo>
                  <a:pt x="17285" y="25496"/>
                  <a:pt x="29422" y="14532"/>
                  <a:pt x="44390" y="9932"/>
                </a:cubicBezTo>
                <a:cubicBezTo>
                  <a:pt x="59359" y="5333"/>
                  <a:pt x="75613" y="7572"/>
                  <a:pt x="88754" y="16045"/>
                </a:cubicBezTo>
                <a:lnTo>
                  <a:pt x="94057" y="11480"/>
                </a:lnTo>
                <a:lnTo>
                  <a:pt x="95697" y="29275"/>
                </a:lnTo>
                <a:lnTo>
                  <a:pt x="74526" y="28292"/>
                </a:lnTo>
                <a:lnTo>
                  <a:pt x="79749" y="23796"/>
                </a:lnTo>
                <a:lnTo>
                  <a:pt x="79749" y="23796"/>
                </a:lnTo>
                <a:cubicBezTo>
                  <a:pt x="69347" y="18376"/>
                  <a:pt x="57093" y="17480"/>
                  <a:pt x="45982" y="21327"/>
                </a:cubicBezTo>
                <a:cubicBezTo>
                  <a:pt x="34871" y="25174"/>
                  <a:pt x="25926" y="33409"/>
                  <a:pt x="21335" y="44020"/>
                </a:cubicBezTo>
                <a:close/>
              </a:path>
            </a:pathLst>
          </a:custGeom>
          <a:solidFill>
            <a:srgbClr val="BF8ED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DDD">
            <a:alpha val="40784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324720" y="128649"/>
            <a:ext cx="75258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The Dataset – Fit-Life Simulation</a:t>
            </a:r>
            <a:endParaRPr b="1" sz="320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</p:txBody>
      </p:sp>
      <p:grpSp>
        <p:nvGrpSpPr>
          <p:cNvPr id="173" name="Google Shape;173;p5"/>
          <p:cNvGrpSpPr/>
          <p:nvPr/>
        </p:nvGrpSpPr>
        <p:grpSpPr>
          <a:xfrm>
            <a:off x="529608" y="538477"/>
            <a:ext cx="11073775" cy="5862323"/>
            <a:chOff x="529608" y="538477"/>
            <a:chExt cx="11073775" cy="5862323"/>
          </a:xfrm>
        </p:grpSpPr>
        <p:pic>
          <p:nvPicPr>
            <p:cNvPr descr="A screenshot of a sports program&#10;&#10;AI-generated content may be incorrect." id="174" name="Google Shape;174;p5"/>
            <p:cNvPicPr preferRelativeResize="0"/>
            <p:nvPr/>
          </p:nvPicPr>
          <p:blipFill rotWithShape="1">
            <a:blip r:embed="rId3">
              <a:alphaModFix/>
            </a:blip>
            <a:srcRect b="35053" l="-696" r="3230" t="-1002"/>
            <a:stretch/>
          </p:blipFill>
          <p:spPr>
            <a:xfrm>
              <a:off x="529608" y="4336206"/>
              <a:ext cx="11073112" cy="2064594"/>
            </a:xfrm>
            <a:prstGeom prst="rect">
              <a:avLst/>
            </a:prstGeom>
            <a:noFill/>
            <a:ln>
              <a:noFill/>
            </a:ln>
            <a:effectLst>
              <a:outerShdw blurRad="342900" rotWithShape="0" algn="tl" dir="600000" dist="152400">
                <a:srgbClr val="FE733C">
                  <a:alpha val="69803"/>
                </a:srgbClr>
              </a:outerShdw>
            </a:effectLst>
          </p:spPr>
        </p:pic>
        <p:sp>
          <p:nvSpPr>
            <p:cNvPr id="175" name="Google Shape;175;p5"/>
            <p:cNvSpPr/>
            <p:nvPr/>
          </p:nvSpPr>
          <p:spPr>
            <a:xfrm>
              <a:off x="688331" y="3432661"/>
              <a:ext cx="5990040" cy="367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aphicFrame>
          <p:nvGraphicFramePr>
            <p:cNvPr id="176" name="Google Shape;176;p5"/>
            <p:cNvGraphicFramePr/>
            <p:nvPr/>
          </p:nvGraphicFramePr>
          <p:xfrm rot="-237">
            <a:off x="7252483" y="538627"/>
            <a:ext cx="4350600" cy="2780100"/>
          </p:xfrm>
          <a:graphic>
            <a:graphicData uri="http://schemas.openxmlformats.org/drawingml/2006/chart">
              <c:chart r:id="rId4"/>
            </a:graphicData>
          </a:graphic>
        </p:graphicFrame>
        <p:sp>
          <p:nvSpPr>
            <p:cNvPr id="177" name="Google Shape;177;p5"/>
            <p:cNvSpPr txBox="1"/>
            <p:nvPr/>
          </p:nvSpPr>
          <p:spPr>
            <a:xfrm>
              <a:off x="529608" y="1171003"/>
              <a:ext cx="6148763" cy="682646"/>
            </a:xfrm>
            <a:prstGeom prst="rect">
              <a:avLst/>
            </a:prstGeom>
            <a:solidFill>
              <a:srgbClr val="FFBB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I worked with a synthetic behavioral dataset of over 100,000 rows capturing how people live, move, and feel throughout their day.</a:t>
              </a:r>
              <a:endParaRPr sz="1200"/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546760" y="2025836"/>
              <a:ext cx="41365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Key features included:</a:t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46760" y="2478062"/>
              <a:ext cx="3082635" cy="1513186"/>
            </a:xfrm>
            <a:custGeom>
              <a:rect b="b" l="l" r="r" t="t"/>
              <a:pathLst>
                <a:path extrusionOk="0" h="354240" w="3082635">
                  <a:moveTo>
                    <a:pt x="0" y="59041"/>
                  </a:moveTo>
                  <a:cubicBezTo>
                    <a:pt x="0" y="26434"/>
                    <a:pt x="26434" y="0"/>
                    <a:pt x="59041" y="0"/>
                  </a:cubicBezTo>
                  <a:lnTo>
                    <a:pt x="3023594" y="0"/>
                  </a:lnTo>
                  <a:cubicBezTo>
                    <a:pt x="3056201" y="0"/>
                    <a:pt x="3082635" y="26434"/>
                    <a:pt x="3082635" y="59041"/>
                  </a:cubicBezTo>
                  <a:lnTo>
                    <a:pt x="3082635" y="295199"/>
                  </a:lnTo>
                  <a:cubicBezTo>
                    <a:pt x="3082635" y="327806"/>
                    <a:pt x="3056201" y="354240"/>
                    <a:pt x="3023594" y="354240"/>
                  </a:cubicBezTo>
                  <a:lnTo>
                    <a:pt x="59041" y="354240"/>
                  </a:lnTo>
                  <a:cubicBezTo>
                    <a:pt x="26434" y="354240"/>
                    <a:pt x="0" y="327806"/>
                    <a:pt x="0" y="295199"/>
                  </a:cubicBezTo>
                  <a:lnTo>
                    <a:pt x="0" y="5904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7275" lIns="133800" spcFirstLastPara="1" rIns="133800" wrap="square" tIns="17275">
              <a:noAutofit/>
            </a:bodyPr>
            <a:lstStyle/>
            <a:p>
              <a:pPr indent="-285750" lvl="0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Char char="⮚"/>
              </a:pPr>
              <a:r>
                <a:rPr b="1" lang="en-US" sz="1600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Age, Gender, Employment</a:t>
              </a:r>
              <a:endParaRPr/>
            </a:p>
            <a:p>
              <a:pPr indent="-285750" lvl="0" marL="28575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Char char="⮚"/>
              </a:pPr>
              <a:r>
                <a:rPr b="1" lang="en-US" sz="1600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Type of Activity, Duration, Intensity</a:t>
              </a:r>
              <a:endParaRPr/>
            </a:p>
            <a:p>
              <a:pPr indent="-285750" lvl="0" marL="28575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Char char="⮚"/>
              </a:pPr>
              <a:r>
                <a:rPr b="1" lang="en-US" sz="1600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Mood Before / After, Energy,  Stress</a:t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46760" y="3317923"/>
              <a:ext cx="3082635" cy="432000"/>
            </a:xfrm>
            <a:custGeom>
              <a:rect b="b" l="l" r="r" t="t"/>
              <a:pathLst>
                <a:path extrusionOk="0" h="354240" w="3082635">
                  <a:moveTo>
                    <a:pt x="0" y="59041"/>
                  </a:moveTo>
                  <a:cubicBezTo>
                    <a:pt x="0" y="26434"/>
                    <a:pt x="26434" y="0"/>
                    <a:pt x="59041" y="0"/>
                  </a:cubicBezTo>
                  <a:lnTo>
                    <a:pt x="3023594" y="0"/>
                  </a:lnTo>
                  <a:cubicBezTo>
                    <a:pt x="3056201" y="0"/>
                    <a:pt x="3082635" y="26434"/>
                    <a:pt x="3082635" y="59041"/>
                  </a:cubicBezTo>
                  <a:lnTo>
                    <a:pt x="3082635" y="295199"/>
                  </a:lnTo>
                  <a:cubicBezTo>
                    <a:pt x="3082635" y="327806"/>
                    <a:pt x="3056201" y="354240"/>
                    <a:pt x="3023594" y="354240"/>
                  </a:cubicBezTo>
                  <a:lnTo>
                    <a:pt x="59041" y="354240"/>
                  </a:lnTo>
                  <a:cubicBezTo>
                    <a:pt x="26434" y="354240"/>
                    <a:pt x="0" y="327806"/>
                    <a:pt x="0" y="295199"/>
                  </a:cubicBezTo>
                  <a:lnTo>
                    <a:pt x="0" y="5904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7275" lIns="133800" spcFirstLastPara="1" rIns="133800" wrap="square" tIns="17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lay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</p:txBody>
        </p:sp>
        <p:sp>
          <p:nvSpPr>
            <p:cNvPr id="181" name="Google Shape;181;p5"/>
            <p:cNvSpPr txBox="1"/>
            <p:nvPr/>
          </p:nvSpPr>
          <p:spPr>
            <a:xfrm>
              <a:off x="7850525" y="3469171"/>
              <a:ext cx="3493200" cy="523200"/>
            </a:xfrm>
            <a:prstGeom prst="rect">
              <a:avLst/>
            </a:prstGeom>
            <a:solidFill>
              <a:srgbClr val="FFC5A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Mood Scale (1–10 ) into 3 classes: </a:t>
              </a:r>
              <a:endParaRPr b="1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Bad (1–3) Neutral (4–6), Good (7–10)</a:t>
              </a:r>
              <a:endParaRPr b="1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1D7">
            <a:alpha val="57647"/>
          </a:srgbClr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>
            <p:ph type="title"/>
          </p:nvPr>
        </p:nvSpPr>
        <p:spPr>
          <a:xfrm>
            <a:off x="360720" y="53280"/>
            <a:ext cx="604152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Project Pipeline</a:t>
            </a:r>
            <a:endParaRPr b="0" sz="3200" strike="noStrike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496792" y="882315"/>
            <a:ext cx="9500648" cy="551447"/>
          </a:xfrm>
          <a:prstGeom prst="roundRect">
            <a:avLst>
              <a:gd fmla="val 16667" name="adj"/>
            </a:avLst>
          </a:prstGeom>
          <a:solidFill>
            <a:srgbClr val="FFBB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88" name="Google Shape;188;p6"/>
          <p:cNvGrpSpPr/>
          <p:nvPr/>
        </p:nvGrpSpPr>
        <p:grpSpPr>
          <a:xfrm>
            <a:off x="496792" y="927205"/>
            <a:ext cx="9532467" cy="5400542"/>
            <a:chOff x="496792" y="927205"/>
            <a:chExt cx="9532467" cy="5400542"/>
          </a:xfrm>
        </p:grpSpPr>
        <p:grpSp>
          <p:nvGrpSpPr>
            <p:cNvPr id="189" name="Google Shape;189;p6"/>
            <p:cNvGrpSpPr/>
            <p:nvPr/>
          </p:nvGrpSpPr>
          <p:grpSpPr>
            <a:xfrm>
              <a:off x="565613" y="1595924"/>
              <a:ext cx="9463646" cy="4731823"/>
              <a:chOff x="204893" y="1930"/>
              <a:chExt cx="9463646" cy="4731823"/>
            </a:xfrm>
          </p:grpSpPr>
          <p:sp>
            <p:nvSpPr>
              <p:cNvPr id="190" name="Google Shape;190;p6"/>
              <p:cNvSpPr/>
              <p:nvPr/>
            </p:nvSpPr>
            <p:spPr>
              <a:xfrm>
                <a:off x="204893" y="1930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4DCFAB"/>
                  </a:gs>
                  <a:gs pos="50000">
                    <a:srgbClr val="21C8A0"/>
                  </a:gs>
                  <a:gs pos="100000">
                    <a:srgbClr val="1DB08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6"/>
              <p:cNvSpPr txBox="1"/>
              <p:nvPr/>
            </p:nvSpPr>
            <p:spPr>
              <a:xfrm>
                <a:off x="236875" y="33912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Raw FitLife CSV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2184979" y="322238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4DCFAB"/>
                  </a:gs>
                  <a:gs pos="50000">
                    <a:srgbClr val="21C8A0"/>
                  </a:gs>
                  <a:gs pos="100000">
                    <a:srgbClr val="1DB08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2184979" y="412507"/>
                <a:ext cx="270078" cy="27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2752797" y="1930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4FD4CB"/>
                  </a:gs>
                  <a:gs pos="50000">
                    <a:srgbClr val="26CDC3"/>
                  </a:gs>
                  <a:gs pos="100000">
                    <a:srgbClr val="21B4A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6"/>
              <p:cNvSpPr txBox="1"/>
              <p:nvPr/>
            </p:nvSpPr>
            <p:spPr>
              <a:xfrm>
                <a:off x="2784779" y="33912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Missing Value Handling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4732884" y="322238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4FD4CF"/>
                  </a:gs>
                  <a:gs pos="50000">
                    <a:srgbClr val="27CDC7"/>
                  </a:gs>
                  <a:gs pos="100000">
                    <a:srgbClr val="22B4A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6"/>
              <p:cNvSpPr txBox="1"/>
              <p:nvPr/>
            </p:nvSpPr>
            <p:spPr>
              <a:xfrm>
                <a:off x="4732884" y="412507"/>
                <a:ext cx="270078" cy="27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5300702" y="1930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53C2D5"/>
                  </a:gs>
                  <a:gs pos="50000">
                    <a:srgbClr val="2CBCD2"/>
                  </a:gs>
                  <a:gs pos="100000">
                    <a:srgbClr val="27A6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5332684" y="33912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Mood Class Conversion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7280789" y="322238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54BDD4"/>
                  </a:gs>
                  <a:gs pos="50000">
                    <a:srgbClr val="2FB7D1"/>
                  </a:gs>
                  <a:gs pos="100000">
                    <a:srgbClr val="28A1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6"/>
              <p:cNvSpPr txBox="1"/>
              <p:nvPr/>
            </p:nvSpPr>
            <p:spPr>
              <a:xfrm>
                <a:off x="7280789" y="412507"/>
                <a:ext cx="270078" cy="27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7848607" y="1930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59ABD4"/>
                  </a:gs>
                  <a:gs pos="50000">
                    <a:srgbClr val="37A2D1"/>
                  </a:gs>
                  <a:gs pos="100000">
                    <a:srgbClr val="2F8EB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6"/>
              <p:cNvSpPr txBox="1"/>
              <p:nvPr/>
            </p:nvSpPr>
            <p:spPr>
              <a:xfrm>
                <a:off x="7880589" y="33912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Drop Leakage Columns 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 rot="5400000">
                <a:off x="8565661" y="1221285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5CA5D4"/>
                  </a:gs>
                  <a:gs pos="50000">
                    <a:srgbClr val="3C9BCF"/>
                  </a:gs>
                  <a:gs pos="100000">
                    <a:srgbClr val="3288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6"/>
              <p:cNvSpPr txBox="1"/>
              <p:nvPr/>
            </p:nvSpPr>
            <p:spPr>
              <a:xfrm>
                <a:off x="8623172" y="1254044"/>
                <a:ext cx="270805" cy="270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7848607" y="1821862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6198D4"/>
                  </a:gs>
                  <a:gs pos="50000">
                    <a:srgbClr val="448CCF"/>
                  </a:gs>
                  <a:gs pos="100000">
                    <a:srgbClr val="3A7B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6"/>
              <p:cNvSpPr txBox="1"/>
              <p:nvPr/>
            </p:nvSpPr>
            <p:spPr>
              <a:xfrm>
                <a:off x="7880589" y="1853844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One-Hot Encoding 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 rot="10800000">
                <a:off x="7302628" y="2142170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6391D4"/>
                  </a:gs>
                  <a:gs pos="50000">
                    <a:srgbClr val="4884CF"/>
                  </a:gs>
                  <a:gs pos="100000">
                    <a:srgbClr val="3D74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7418375" y="2232439"/>
                <a:ext cx="270078" cy="27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5300702" y="1821862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6889D3"/>
                  </a:gs>
                  <a:gs pos="50000">
                    <a:srgbClr val="4F7ACE"/>
                  </a:gs>
                  <a:gs pos="100000">
                    <a:srgbClr val="436B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6"/>
              <p:cNvSpPr txBox="1"/>
              <p:nvPr/>
            </p:nvSpPr>
            <p:spPr>
              <a:xfrm>
                <a:off x="5332684" y="1853844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Train-Test Split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 rot="10800000">
                <a:off x="4754723" y="2142170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6C83D3"/>
                  </a:gs>
                  <a:gs pos="50000">
                    <a:srgbClr val="5372CF"/>
                  </a:gs>
                  <a:gs pos="100000">
                    <a:srgbClr val="4864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6"/>
              <p:cNvSpPr txBox="1"/>
              <p:nvPr/>
            </p:nvSpPr>
            <p:spPr>
              <a:xfrm>
                <a:off x="4870470" y="2232439"/>
                <a:ext cx="270078" cy="27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2752797" y="1821862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707FD3"/>
                  </a:gs>
                  <a:gs pos="50000">
                    <a:srgbClr val="596CCF"/>
                  </a:gs>
                  <a:gs pos="100000">
                    <a:srgbClr val="4D5E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2784779" y="1853844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SMOTE Oversampling 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 rot="10800000">
                <a:off x="2206818" y="2142170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747AD3"/>
                  </a:gs>
                  <a:gs pos="50000">
                    <a:srgbClr val="5F66CF"/>
                  </a:gs>
                  <a:gs pos="100000">
                    <a:srgbClr val="5258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6"/>
              <p:cNvSpPr txBox="1"/>
              <p:nvPr/>
            </p:nvSpPr>
            <p:spPr>
              <a:xfrm>
                <a:off x="2322565" y="2232439"/>
                <a:ext cx="270078" cy="27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204893" y="1821862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7A78D2"/>
                  </a:gs>
                  <a:gs pos="50000">
                    <a:srgbClr val="6563CE"/>
                  </a:gs>
                  <a:gs pos="100000">
                    <a:srgbClr val="5856B7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6"/>
              <p:cNvSpPr txBox="1"/>
              <p:nvPr/>
            </p:nvSpPr>
            <p:spPr>
              <a:xfrm>
                <a:off x="236875" y="1853844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StandardScaler</a:t>
                </a:r>
                <a:r>
                  <a:rPr b="1" lang="en-US" sz="13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endParaRPr b="1" sz="13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 rot="5400000">
                <a:off x="921946" y="3041217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8A7ED2"/>
                  </a:gs>
                  <a:gs pos="50000">
                    <a:srgbClr val="796ACE"/>
                  </a:gs>
                  <a:gs pos="100000">
                    <a:srgbClr val="6A5CB7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979457" y="3073976"/>
                <a:ext cx="270805" cy="270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204893" y="3641794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9080D3"/>
                  </a:gs>
                  <a:gs pos="50000">
                    <a:srgbClr val="816DCF"/>
                  </a:gs>
                  <a:gs pos="100000">
                    <a:srgbClr val="705F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6"/>
              <p:cNvSpPr txBox="1"/>
              <p:nvPr/>
            </p:nvSpPr>
            <p:spPr>
              <a:xfrm>
                <a:off x="236875" y="3673776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Model Training 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184979" y="3962103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A087D3"/>
                  </a:gs>
                  <a:gs pos="50000">
                    <a:srgbClr val="9375CF"/>
                  </a:gs>
                  <a:gs pos="100000">
                    <a:srgbClr val="8266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6"/>
              <p:cNvSpPr txBox="1"/>
              <p:nvPr/>
            </p:nvSpPr>
            <p:spPr>
              <a:xfrm>
                <a:off x="2184979" y="4052372"/>
                <a:ext cx="270078" cy="27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2752797" y="3641794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A388D3"/>
                  </a:gs>
                  <a:gs pos="50000">
                    <a:srgbClr val="9777CF"/>
                  </a:gs>
                  <a:gs pos="100000">
                    <a:srgbClr val="8568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2784779" y="3673776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Evaluation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4732884" y="3962103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B490D4"/>
                  </a:gs>
                  <a:gs pos="50000">
                    <a:srgbClr val="AB81D0"/>
                  </a:gs>
                  <a:gs pos="100000">
                    <a:srgbClr val="9670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6"/>
              <p:cNvSpPr txBox="1"/>
              <p:nvPr/>
            </p:nvSpPr>
            <p:spPr>
              <a:xfrm>
                <a:off x="4732884" y="4052372"/>
                <a:ext cx="270078" cy="27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5300702" y="3641794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B691D4"/>
                  </a:gs>
                  <a:gs pos="50000">
                    <a:srgbClr val="AC82D0"/>
                  </a:gs>
                  <a:gs pos="100000">
                    <a:srgbClr val="9871B8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6"/>
              <p:cNvSpPr txBox="1"/>
              <p:nvPr/>
            </p:nvSpPr>
            <p:spPr>
              <a:xfrm>
                <a:off x="5332684" y="3673776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 Model Comparison</a:t>
                </a:r>
                <a:r>
                  <a:rPr b="1" lang="en-US" sz="18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endParaRPr b="1" sz="18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7280789" y="3962103"/>
                <a:ext cx="385825" cy="451343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gradFill>
                <a:gsLst>
                  <a:gs pos="0">
                    <a:srgbClr val="C499D5"/>
                  </a:gs>
                  <a:gs pos="50000">
                    <a:srgbClr val="BE8BD1"/>
                  </a:gs>
                  <a:gs pos="100000">
                    <a:srgbClr val="A779B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6"/>
              <p:cNvSpPr txBox="1"/>
              <p:nvPr/>
            </p:nvSpPr>
            <p:spPr>
              <a:xfrm>
                <a:off x="7280789" y="4052372"/>
                <a:ext cx="270078" cy="270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lay"/>
                  <a:buNone/>
                </a:pPr>
                <a:r>
                  <a:t/>
                </a:r>
                <a:endParaRPr sz="19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7848607" y="3641794"/>
                <a:ext cx="1819932" cy="109195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C499D5"/>
                  </a:gs>
                  <a:gs pos="50000">
                    <a:srgbClr val="BE8BD1"/>
                  </a:gs>
                  <a:gs pos="100000">
                    <a:srgbClr val="A779B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7880589" y="3673776"/>
                <a:ext cx="1755968" cy="1027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0950" lIns="60950" spcFirstLastPara="1" rIns="60950" wrap="square" tIns="60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PMingLiU"/>
                  <a:buNone/>
                </a:pPr>
                <a:r>
                  <a:rPr b="1" lang="en-US" sz="1600">
                    <a:solidFill>
                      <a:schemeClr val="lt1"/>
                    </a:solidFill>
                    <a:latin typeface="PMingLiU"/>
                    <a:ea typeface="PMingLiU"/>
                    <a:cs typeface="PMingLiU"/>
                    <a:sym typeface="PMingLiU"/>
                  </a:rPr>
                  <a:t>Final Decision </a:t>
                </a:r>
                <a:endParaRPr b="1" sz="1600">
                  <a:solidFill>
                    <a:schemeClr val="lt1"/>
                  </a:solidFill>
                  <a:latin typeface="PMingLiU"/>
                  <a:ea typeface="PMingLiU"/>
                  <a:cs typeface="PMingLiU"/>
                  <a:sym typeface="PMingLiU"/>
                </a:endParaRPr>
              </a:p>
            </p:txBody>
          </p:sp>
        </p:grpSp>
        <p:sp>
          <p:nvSpPr>
            <p:cNvPr id="236" name="Google Shape;236;p6"/>
            <p:cNvSpPr txBox="1"/>
            <p:nvPr/>
          </p:nvSpPr>
          <p:spPr>
            <a:xfrm>
              <a:off x="496792" y="927205"/>
              <a:ext cx="8873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262626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Let me show you the complete pipeline — from raw data to trained model.</a:t>
              </a:r>
              <a:endParaRPr sz="11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1D7">
            <a:alpha val="45882"/>
          </a:srgbClr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/>
          <p:nvPr>
            <p:ph type="title"/>
          </p:nvPr>
        </p:nvSpPr>
        <p:spPr>
          <a:xfrm>
            <a:off x="352080" y="115560"/>
            <a:ext cx="4121538" cy="730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SMOTE Handling</a:t>
            </a:r>
            <a:endParaRPr b="0" sz="3200" strike="noStrike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514598" y="851065"/>
            <a:ext cx="10650517" cy="860960"/>
          </a:xfrm>
          <a:prstGeom prst="roundRect">
            <a:avLst>
              <a:gd fmla="val 16667" name="adj"/>
            </a:avLst>
          </a:prstGeom>
          <a:solidFill>
            <a:srgbClr val="FFBB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243" name="Google Shape;243;p7"/>
          <p:cNvGrpSpPr/>
          <p:nvPr/>
        </p:nvGrpSpPr>
        <p:grpSpPr>
          <a:xfrm>
            <a:off x="645886" y="901100"/>
            <a:ext cx="10519229" cy="5278358"/>
            <a:chOff x="645886" y="901100"/>
            <a:chExt cx="10519229" cy="5278358"/>
          </a:xfrm>
        </p:grpSpPr>
        <p:sp>
          <p:nvSpPr>
            <p:cNvPr id="244" name="Google Shape;244;p7"/>
            <p:cNvSpPr txBox="1"/>
            <p:nvPr/>
          </p:nvSpPr>
          <p:spPr>
            <a:xfrm>
              <a:off x="645886" y="901100"/>
              <a:ext cx="100424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The original dataset had very skewed mood distribution — Neutral was dominant. So, I used SMOTE (Synthetic Minority Over-sampling Technique) to balance the training data.</a:t>
              </a:r>
              <a:endParaRPr sz="2000">
                <a:solidFill>
                  <a:schemeClr val="dk1"/>
                </a:solidFill>
                <a:latin typeface="PMingLiU-ExtB"/>
                <a:ea typeface="PMingLiU-ExtB"/>
                <a:cs typeface="PMingLiU-ExtB"/>
                <a:sym typeface="PMingLiU-ExtB"/>
              </a:endParaRPr>
            </a:p>
          </p:txBody>
        </p:sp>
        <p:graphicFrame>
          <p:nvGraphicFramePr>
            <p:cNvPr id="245" name="Google Shape;245;p7"/>
            <p:cNvGraphicFramePr/>
            <p:nvPr/>
          </p:nvGraphicFramePr>
          <p:xfrm>
            <a:off x="6096000" y="3081565"/>
            <a:ext cx="5069115" cy="3097893"/>
          </p:xfrm>
          <a:graphic>
            <a:graphicData uri="http://schemas.openxmlformats.org/drawingml/2006/chart">
              <c:chart r:id="rId3"/>
            </a:graphicData>
          </a:graphic>
        </p:graphicFrame>
        <p:graphicFrame>
          <p:nvGraphicFramePr>
            <p:cNvPr id="246" name="Google Shape;246;p7"/>
            <p:cNvGraphicFramePr/>
            <p:nvPr/>
          </p:nvGraphicFramePr>
          <p:xfrm>
            <a:off x="740435" y="3081565"/>
            <a:ext cx="4712608" cy="3096079"/>
          </p:xfrm>
          <a:graphic>
            <a:graphicData uri="http://schemas.openxmlformats.org/drawingml/2006/chart">
              <c:chart r:id="rId4"/>
            </a:graphicData>
          </a:graphic>
        </p:graphicFrame>
        <p:sp>
          <p:nvSpPr>
            <p:cNvPr id="247" name="Google Shape;247;p7"/>
            <p:cNvSpPr txBox="1"/>
            <p:nvPr/>
          </p:nvSpPr>
          <p:spPr>
            <a:xfrm>
              <a:off x="740435" y="2686765"/>
              <a:ext cx="4712607" cy="400110"/>
            </a:xfrm>
            <a:prstGeom prst="rect">
              <a:avLst/>
            </a:prstGeom>
            <a:solidFill>
              <a:srgbClr val="FFBB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Class Distribution Before SMOTE</a:t>
              </a:r>
              <a:endParaRPr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6095999" y="2686765"/>
              <a:ext cx="5069115" cy="400110"/>
            </a:xfrm>
            <a:prstGeom prst="rect">
              <a:avLst/>
            </a:prstGeom>
            <a:solidFill>
              <a:srgbClr val="FFBB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Class Distribution After SMOTE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49000"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/>
          <p:nvPr/>
        </p:nvSpPr>
        <p:spPr>
          <a:xfrm>
            <a:off x="0" y="0"/>
            <a:ext cx="12191700" cy="6857700"/>
          </a:xfrm>
          <a:prstGeom prst="rect">
            <a:avLst/>
          </a:prstGeom>
          <a:blipFill rotWithShape="1">
            <a:blip r:embed="rId3">
              <a:alphaModFix amt="49000"/>
            </a:blip>
            <a:stretch>
              <a:fillRect b="-8997" l="0" r="0" t="-8997"/>
            </a:stretch>
          </a:blip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4" name="Google Shape;254;p8"/>
          <p:cNvSpPr txBox="1"/>
          <p:nvPr>
            <p:ph type="title"/>
          </p:nvPr>
        </p:nvSpPr>
        <p:spPr>
          <a:xfrm>
            <a:off x="308160" y="-145080"/>
            <a:ext cx="4992480" cy="1298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Feature Engineering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1286280" y="3447720"/>
            <a:ext cx="1536768" cy="768200"/>
          </a:xfrm>
          <a:custGeom>
            <a:rect b="b" l="l" r="r" t="t"/>
            <a:pathLst>
              <a:path extrusionOk="0" h="768200" w="1536768">
                <a:moveTo>
                  <a:pt x="0" y="0"/>
                </a:moveTo>
                <a:lnTo>
                  <a:pt x="1536768" y="0"/>
                </a:lnTo>
                <a:lnTo>
                  <a:pt x="1536768" y="768200"/>
                </a:lnTo>
                <a:lnTo>
                  <a:pt x="0" y="7682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2400" lIns="32400" spcFirstLastPara="1" rIns="32400" wrap="square" tIns="324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256" name="Google Shape;256;p8"/>
          <p:cNvGrpSpPr/>
          <p:nvPr/>
        </p:nvGrpSpPr>
        <p:grpSpPr>
          <a:xfrm>
            <a:off x="671760" y="850680"/>
            <a:ext cx="9886817" cy="5745120"/>
            <a:chOff x="671760" y="850680"/>
            <a:chExt cx="9886817" cy="5745120"/>
          </a:xfrm>
        </p:grpSpPr>
        <p:sp>
          <p:nvSpPr>
            <p:cNvPr id="257" name="Google Shape;257;p8"/>
            <p:cNvSpPr/>
            <p:nvPr/>
          </p:nvSpPr>
          <p:spPr>
            <a:xfrm>
              <a:off x="1440000" y="850680"/>
              <a:ext cx="2765100" cy="2765400"/>
            </a:xfrm>
            <a:custGeom>
              <a:rect b="b" l="l" r="r" t="t"/>
              <a:pathLst>
                <a:path extrusionOk="0" h="120000" w="12000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2962"/>
                    <a:pt x="29287" y="10511"/>
                    <a:pt x="56253" y="8547"/>
                  </a:cubicBezTo>
                  <a:cubicBezTo>
                    <a:pt x="83219" y="6584"/>
                    <a:pt x="107127" y="25773"/>
                    <a:pt x="111044" y="52526"/>
                  </a:cubicBezTo>
                  <a:cubicBezTo>
                    <a:pt x="114961" y="79279"/>
                    <a:pt x="97558" y="104517"/>
                    <a:pt x="71161" y="110367"/>
                  </a:cubicBezTo>
                  <a:lnTo>
                    <a:pt x="70592" y="118429"/>
                  </a:lnTo>
                  <a:lnTo>
                    <a:pt x="56830" y="104890"/>
                  </a:lnTo>
                  <a:lnTo>
                    <a:pt x="72705" y="88507"/>
                  </a:lnTo>
                  <a:lnTo>
                    <a:pt x="72144" y="96444"/>
                  </a:lnTo>
                  <a:cubicBezTo>
                    <a:pt x="90761" y="90239"/>
                    <a:pt x="101708" y="71000"/>
                    <a:pt x="97532" y="51825"/>
                  </a:cubicBezTo>
                  <a:cubicBezTo>
                    <a:pt x="93356" y="32650"/>
                    <a:pt x="75400" y="19706"/>
                    <a:pt x="55889" y="21806"/>
                  </a:cubicBezTo>
                  <a:cubicBezTo>
                    <a:pt x="36379" y="23907"/>
                    <a:pt x="21588" y="40376"/>
                    <a:pt x="21588" y="60000"/>
                  </a:cubicBezTo>
                  <a:close/>
                </a:path>
              </a:pathLst>
            </a:custGeom>
            <a:solidFill>
              <a:srgbClr val="BF8ED1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051280" y="1849320"/>
              <a:ext cx="1536768" cy="768200"/>
            </a:xfrm>
            <a:custGeom>
              <a:rect b="b" l="l" r="r" t="t"/>
              <a:pathLst>
                <a:path extrusionOk="0" h="768200" w="1536768">
                  <a:moveTo>
                    <a:pt x="0" y="0"/>
                  </a:moveTo>
                  <a:lnTo>
                    <a:pt x="1536768" y="0"/>
                  </a:lnTo>
                  <a:lnTo>
                    <a:pt x="1536768" y="768200"/>
                  </a:lnTo>
                  <a:lnTo>
                    <a:pt x="0" y="7682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32400" lIns="32400" spcFirstLastPara="1" rIns="32400" wrap="square" tIns="3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1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71760" y="2439720"/>
              <a:ext cx="2765100" cy="2765400"/>
            </a:xfrm>
            <a:custGeom>
              <a:rect b="b" l="l" r="r" t="t"/>
              <a:pathLst>
                <a:path extrusionOk="0" h="120000" w="120000">
                  <a:moveTo>
                    <a:pt x="96481" y="23523"/>
                  </a:moveTo>
                  <a:lnTo>
                    <a:pt x="87164" y="32839"/>
                  </a:lnTo>
                  <a:cubicBezTo>
                    <a:pt x="75944" y="21617"/>
                    <a:pt x="58979" y="18449"/>
                    <a:pt x="44466" y="24867"/>
                  </a:cubicBezTo>
                  <a:cubicBezTo>
                    <a:pt x="29954" y="31284"/>
                    <a:pt x="20880" y="45966"/>
                    <a:pt x="21631" y="61817"/>
                  </a:cubicBezTo>
                  <a:cubicBezTo>
                    <a:pt x="22382" y="77668"/>
                    <a:pt x="32801" y="91427"/>
                    <a:pt x="47856" y="96444"/>
                  </a:cubicBezTo>
                  <a:lnTo>
                    <a:pt x="47295" y="88507"/>
                  </a:lnTo>
                  <a:lnTo>
                    <a:pt x="63170" y="104890"/>
                  </a:lnTo>
                  <a:lnTo>
                    <a:pt x="49408" y="118429"/>
                  </a:lnTo>
                  <a:lnTo>
                    <a:pt x="48839" y="110367"/>
                  </a:lnTo>
                  <a:lnTo>
                    <a:pt x="48839" y="110367"/>
                  </a:lnTo>
                  <a:cubicBezTo>
                    <a:pt x="27395" y="105615"/>
                    <a:pt x="11312" y="87807"/>
                    <a:pt x="8761" y="65991"/>
                  </a:cubicBezTo>
                  <a:cubicBezTo>
                    <a:pt x="6210" y="44176"/>
                    <a:pt x="17752" y="23137"/>
                    <a:pt x="37521" y="13566"/>
                  </a:cubicBezTo>
                  <a:cubicBezTo>
                    <a:pt x="57290" y="3996"/>
                    <a:pt x="80951" y="7991"/>
                    <a:pt x="96481" y="23523"/>
                  </a:cubicBezTo>
                  <a:close/>
                </a:path>
              </a:pathLst>
            </a:custGeom>
            <a:solidFill>
              <a:srgbClr val="68E5A7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4540985" y="3142013"/>
              <a:ext cx="5760809" cy="639638"/>
            </a:xfrm>
            <a:custGeom>
              <a:rect b="b" l="l" r="r" t="t"/>
              <a:pathLst>
                <a:path extrusionOk="0" h="639638" w="6383168">
                  <a:moveTo>
                    <a:pt x="0" y="0"/>
                  </a:moveTo>
                  <a:lnTo>
                    <a:pt x="6383168" y="0"/>
                  </a:lnTo>
                  <a:lnTo>
                    <a:pt x="6383168" y="639638"/>
                  </a:lnTo>
                  <a:lnTo>
                    <a:pt x="0" y="6396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000" lIns="9000" spcFirstLastPara="1" rIns="9000" wrap="square" tIns="90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Then applied One-Hot Encoding → ended with 317 features.</a:t>
              </a:r>
              <a:endParaRPr b="0" sz="20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1636920" y="4219200"/>
              <a:ext cx="2375700" cy="2376600"/>
            </a:xfrm>
            <a:prstGeom prst="blockArc">
              <a:avLst>
                <a:gd fmla="val 13500000" name="adj1"/>
                <a:gd fmla="val 10800000" name="adj2"/>
                <a:gd fmla="val 12740" name="adj3"/>
              </a:avLst>
            </a:prstGeom>
            <a:solidFill>
              <a:srgbClr val="FE733C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402440" y="4572125"/>
              <a:ext cx="6156137" cy="1148120"/>
            </a:xfrm>
            <a:custGeom>
              <a:rect b="b" l="l" r="r" t="t"/>
              <a:pathLst>
                <a:path extrusionOk="0" h="1106622" w="1659336">
                  <a:moveTo>
                    <a:pt x="0" y="0"/>
                  </a:moveTo>
                  <a:lnTo>
                    <a:pt x="1659336" y="0"/>
                  </a:lnTo>
                  <a:lnTo>
                    <a:pt x="1659336" y="1106622"/>
                  </a:lnTo>
                  <a:lnTo>
                    <a:pt x="0" y="110662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000" lIns="9000" spcFirstLastPara="1" rIns="9000" wrap="square" tIns="90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For numeric fields like Age, Mood Before, Stress, I applied Standard Scaler - essential for deep learning models to converge properly.</a:t>
              </a:r>
              <a:endParaRPr b="0" sz="20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054880" y="5048280"/>
              <a:ext cx="1536768" cy="768200"/>
            </a:xfrm>
            <a:custGeom>
              <a:rect b="b" l="l" r="r" t="t"/>
              <a:pathLst>
                <a:path extrusionOk="0" h="768200" w="1536768">
                  <a:moveTo>
                    <a:pt x="0" y="0"/>
                  </a:moveTo>
                  <a:lnTo>
                    <a:pt x="1536768" y="0"/>
                  </a:lnTo>
                  <a:lnTo>
                    <a:pt x="1536768" y="768200"/>
                  </a:lnTo>
                  <a:lnTo>
                    <a:pt x="0" y="7682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32400" lIns="32400" spcFirstLastPara="1" rIns="32400" wrap="square" tIns="3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1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4402440" y="1642680"/>
              <a:ext cx="5765007" cy="966717"/>
            </a:xfrm>
            <a:custGeom>
              <a:rect b="b" l="l" r="r" t="t"/>
              <a:pathLst>
                <a:path extrusionOk="0" h="689281" w="5158843">
                  <a:moveTo>
                    <a:pt x="0" y="0"/>
                  </a:moveTo>
                  <a:lnTo>
                    <a:pt x="5158843" y="0"/>
                  </a:lnTo>
                  <a:lnTo>
                    <a:pt x="5158843" y="689281"/>
                  </a:lnTo>
                  <a:lnTo>
                    <a:pt x="0" y="68928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000" lIns="9000" spcFirstLastPara="1" rIns="9000" wrap="square" tIns="900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 strike="noStrike">
                  <a:solidFill>
                    <a:schemeClr val="dk1"/>
                  </a:solidFill>
                  <a:latin typeface="PMingLiU-ExtB"/>
                  <a:ea typeface="PMingLiU-ExtB"/>
                  <a:cs typeface="PMingLiU-ExtB"/>
                  <a:sym typeface="PMingLiU-ExtB"/>
                </a:rPr>
                <a:t>I dropped unnecessary columns like Date and Mood After to avoid leakage.</a:t>
              </a:r>
              <a:endParaRPr b="0" sz="20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DDD">
            <a:alpha val="43921"/>
          </a:srgbClr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"/>
          <p:cNvSpPr txBox="1"/>
          <p:nvPr>
            <p:ph type="title"/>
          </p:nvPr>
        </p:nvSpPr>
        <p:spPr>
          <a:xfrm>
            <a:off x="273924" y="91534"/>
            <a:ext cx="4674240" cy="7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MingLiU"/>
              <a:buNone/>
            </a:pPr>
            <a:r>
              <a:rPr b="1" lang="en-US" sz="3200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Feature Engineering</a:t>
            </a:r>
            <a:endParaRPr b="0" sz="3200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270" name="Google Shape;270;p9"/>
          <p:cNvGrpSpPr/>
          <p:nvPr/>
        </p:nvGrpSpPr>
        <p:grpSpPr>
          <a:xfrm>
            <a:off x="478080" y="1074420"/>
            <a:ext cx="11434680" cy="5547060"/>
            <a:chOff x="478080" y="1074420"/>
            <a:chExt cx="11434680" cy="5547060"/>
          </a:xfrm>
        </p:grpSpPr>
        <p:pic>
          <p:nvPicPr>
            <p:cNvPr descr="A screenshot of a computer" id="271" name="Google Shape;271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7280" y="1074420"/>
              <a:ext cx="7794720" cy="2763000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>
                <a:srgbClr val="EA4301">
                  <a:alpha val="69803"/>
                </a:srgbClr>
              </a:outerShdw>
            </a:effectLst>
          </p:spPr>
        </p:pic>
        <p:pic>
          <p:nvPicPr>
            <p:cNvPr descr="A screenshot of a computer" id="272" name="Google Shape;27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8120" y="4196520"/>
              <a:ext cx="8144640" cy="2424960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>
                <a:srgbClr val="EA4301">
                  <a:alpha val="69803"/>
                </a:srgbClr>
              </a:outerShdw>
            </a:effectLst>
          </p:spPr>
        </p:pic>
        <p:sp>
          <p:nvSpPr>
            <p:cNvPr id="273" name="Google Shape;273;p9"/>
            <p:cNvSpPr/>
            <p:nvPr/>
          </p:nvSpPr>
          <p:spPr>
            <a:xfrm>
              <a:off x="8666640" y="2442960"/>
              <a:ext cx="3222720" cy="456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Before encoding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478080" y="5549040"/>
              <a:ext cx="32803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After One-hot encoding /</a:t>
              </a:r>
              <a:endParaRPr b="0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chemeClr val="dk1"/>
                  </a:solidFill>
                  <a:latin typeface="PMingLiU"/>
                  <a:ea typeface="PMingLiU"/>
                  <a:cs typeface="PMingLiU"/>
                  <a:sym typeface="PMingLiU"/>
                </a:rPr>
                <a:t>StandardScaler</a:t>
              </a:r>
              <a:endParaRPr b="0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Back with solid fill" id="275" name="Google Shape;275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32440" y="4402080"/>
              <a:ext cx="1284840" cy="1014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ack with solid fill" id="276" name="Google Shape;276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65200" y="1381320"/>
              <a:ext cx="1325160" cy="9640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2025-07-25T16:43:21Z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20</vt:i4>
  </property>
</Properties>
</file>